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648" r:id="rId2"/>
    <p:sldMasterId id="2147483667" r:id="rId3"/>
  </p:sldMasterIdLst>
  <p:sldIdLst>
    <p:sldId id="257" r:id="rId4"/>
    <p:sldId id="264" r:id="rId5"/>
    <p:sldId id="258" r:id="rId6"/>
    <p:sldId id="259" r:id="rId7"/>
    <p:sldId id="260" r:id="rId8"/>
    <p:sldId id="265" r:id="rId9"/>
    <p:sldId id="261" r:id="rId10"/>
    <p:sldId id="266" r:id="rId11"/>
    <p:sldId id="269" r:id="rId12"/>
    <p:sldId id="268" r:id="rId13"/>
    <p:sldId id="263" r:id="rId14"/>
    <p:sldId id="270" r:id="rId15"/>
    <p:sldId id="262" r:id="rId16"/>
    <p:sldId id="267" r:id="rId17"/>
    <p:sldId id="271" r:id="rId18"/>
    <p:sldId id="280" r:id="rId19"/>
    <p:sldId id="272" r:id="rId20"/>
    <p:sldId id="273" r:id="rId21"/>
    <p:sldId id="274" r:id="rId22"/>
    <p:sldId id="277" r:id="rId23"/>
    <p:sldId id="275" r:id="rId24"/>
    <p:sldId id="276" r:id="rId25"/>
    <p:sldId id="279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BBDD61-881A-FA46-B39E-737282C0E2BC}" v="24" dt="2023-04-26T02:06:41.8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6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20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790F8-0E75-EE45-9195-7C8C89FF7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72290"/>
            <a:ext cx="9144000" cy="2387600"/>
          </a:xfrm>
        </p:spPr>
        <p:txBody>
          <a:bodyPr anchor="b">
            <a:normAutofit/>
          </a:bodyPr>
          <a:lstStyle>
            <a:lvl1pPr algn="ctr">
              <a:defRPr sz="6600" b="1" i="0">
                <a:solidFill>
                  <a:srgbClr val="075080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FE6E5C-102E-4749-85B4-3A51E6A9D7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51965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075080"/>
                </a:solidFill>
                <a:latin typeface="Proxima Nova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36EAE1-6BFC-6446-943F-7F22DCAFF0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2908" y="478184"/>
            <a:ext cx="3926184" cy="108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49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lank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0CD39-191C-7943-9763-9A6C6D2DC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B4284-9183-654F-B2C2-0FDC66E83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81C34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B2D09B-98DD-FC4A-93B6-9279D5D985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2908" y="478184"/>
            <a:ext cx="3926184" cy="108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28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al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16A8F002-6A00-D946-9DF2-8F69CB188FDD}"/>
              </a:ext>
            </a:extLst>
          </p:cNvPr>
          <p:cNvSpPr/>
          <p:nvPr userDrawn="1"/>
        </p:nvSpPr>
        <p:spPr>
          <a:xfrm flipH="1">
            <a:off x="4552335" y="4749342"/>
            <a:ext cx="7639662" cy="2113547"/>
          </a:xfrm>
          <a:prstGeom prst="rtTriangl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5000">
                <a:schemeClr val="bg1">
                  <a:alpha val="77000"/>
                </a:schemeClr>
              </a:gs>
              <a:gs pos="83000">
                <a:schemeClr val="bg1">
                  <a:shade val="100000"/>
                  <a:satMod val="11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B66BC5-B963-8A45-8364-1C9501765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096" y="2361743"/>
            <a:ext cx="7242313" cy="2387600"/>
          </a:xfrm>
        </p:spPr>
        <p:txBody>
          <a:bodyPr anchor="b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AF6FD3E-9D3D-B14D-9831-6524C3690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096" y="4841418"/>
            <a:ext cx="7242313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075080"/>
                </a:solidFill>
                <a:latin typeface="Proxima Nova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719222-797D-3444-BEBD-19A71FCFA2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6405" y="5491619"/>
            <a:ext cx="3926184" cy="108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32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al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3B66BC5-B963-8A45-8364-1C9501765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4091"/>
            <a:ext cx="9144000" cy="2387600"/>
          </a:xfrm>
        </p:spPr>
        <p:txBody>
          <a:bodyPr anchor="b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AF6FD3E-9D3D-B14D-9831-6524C3690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3766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075080"/>
                </a:solidFill>
                <a:latin typeface="Proxima Nova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D6DDB9D4-EBB3-0141-A850-F32AA8F8DFC7}"/>
              </a:ext>
            </a:extLst>
          </p:cNvPr>
          <p:cNvSpPr/>
          <p:nvPr userDrawn="1"/>
        </p:nvSpPr>
        <p:spPr>
          <a:xfrm flipH="1">
            <a:off x="4552335" y="4749342"/>
            <a:ext cx="7639662" cy="2113547"/>
          </a:xfrm>
          <a:prstGeom prst="rtTriangl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5000">
                <a:schemeClr val="bg1">
                  <a:alpha val="77000"/>
                </a:schemeClr>
              </a:gs>
              <a:gs pos="83000">
                <a:schemeClr val="bg1">
                  <a:shade val="100000"/>
                  <a:satMod val="11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27D97B-661A-CF41-AA7F-3FA954A555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6405" y="5491619"/>
            <a:ext cx="3926184" cy="108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09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alt 3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3B66BC5-B963-8A45-8364-1C9501765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315" y="354037"/>
            <a:ext cx="6937889" cy="2387600"/>
          </a:xfrm>
        </p:spPr>
        <p:txBody>
          <a:bodyPr anchor="b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AF6FD3E-9D3D-B14D-9831-6524C3690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0315" y="2833712"/>
            <a:ext cx="6937889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075080"/>
                </a:solidFill>
                <a:latin typeface="Proxima Nova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84EDF6D2-2AD9-1341-A0D2-16070966B4BA}"/>
              </a:ext>
            </a:extLst>
          </p:cNvPr>
          <p:cNvSpPr/>
          <p:nvPr userDrawn="1"/>
        </p:nvSpPr>
        <p:spPr>
          <a:xfrm flipH="1">
            <a:off x="4552335" y="4749342"/>
            <a:ext cx="7639662" cy="2113547"/>
          </a:xfrm>
          <a:prstGeom prst="rtTriangl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5000">
                <a:schemeClr val="bg1">
                  <a:alpha val="77000"/>
                </a:schemeClr>
              </a:gs>
              <a:gs pos="83000">
                <a:schemeClr val="bg1">
                  <a:shade val="100000"/>
                  <a:satMod val="11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0615FE-BD43-DF4A-A7AA-9C130B051A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6405" y="5491619"/>
            <a:ext cx="3926184" cy="108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91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alt 4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3B66BC5-B963-8A45-8364-1C9501765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303" y="367748"/>
            <a:ext cx="5900532" cy="3924395"/>
          </a:xfrm>
        </p:spPr>
        <p:txBody>
          <a:bodyPr anchor="b">
            <a:normAutofit/>
          </a:bodyPr>
          <a:lstStyle>
            <a:lvl1pPr algn="l">
              <a:defRPr sz="6600" b="1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AF6FD3E-9D3D-B14D-9831-6524C3690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304" y="4442790"/>
            <a:ext cx="5764696" cy="1597189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75080"/>
                </a:solidFill>
                <a:latin typeface="Proxima Nova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8F049771-8B7E-E74D-8CB7-011F382C193C}"/>
              </a:ext>
            </a:extLst>
          </p:cNvPr>
          <p:cNvSpPr/>
          <p:nvPr userDrawn="1"/>
        </p:nvSpPr>
        <p:spPr>
          <a:xfrm flipH="1">
            <a:off x="4552335" y="4749342"/>
            <a:ext cx="7639662" cy="2113547"/>
          </a:xfrm>
          <a:prstGeom prst="rtTriangl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5000">
                <a:schemeClr val="bg1">
                  <a:alpha val="77000"/>
                </a:schemeClr>
              </a:gs>
              <a:gs pos="83000">
                <a:schemeClr val="bg1">
                  <a:shade val="100000"/>
                  <a:satMod val="11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8C4FB1-C30D-CD4D-9237-C180D94D4B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6405" y="5491619"/>
            <a:ext cx="3926184" cy="108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10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alt 5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0B6A732D-881A-7245-B421-BF02E6DE2CB7}"/>
              </a:ext>
            </a:extLst>
          </p:cNvPr>
          <p:cNvSpPr/>
          <p:nvPr userDrawn="1"/>
        </p:nvSpPr>
        <p:spPr>
          <a:xfrm rot="10800000">
            <a:off x="830424" y="1558212"/>
            <a:ext cx="11361576" cy="909958"/>
          </a:xfrm>
          <a:prstGeom prst="rtTriangle">
            <a:avLst/>
          </a:prstGeom>
          <a:solidFill>
            <a:srgbClr val="81C3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413F28A6-D0C1-B049-A0B3-8908CE9838FB}"/>
              </a:ext>
            </a:extLst>
          </p:cNvPr>
          <p:cNvSpPr/>
          <p:nvPr userDrawn="1"/>
        </p:nvSpPr>
        <p:spPr>
          <a:xfrm rot="10800000" flipH="1">
            <a:off x="0" y="-4890"/>
            <a:ext cx="12194860" cy="3139975"/>
          </a:xfrm>
          <a:custGeom>
            <a:avLst/>
            <a:gdLst>
              <a:gd name="connsiteX0" fmla="*/ 0 w 12192000"/>
              <a:gd name="connsiteY0" fmla="*/ 0 h 3525644"/>
              <a:gd name="connsiteX1" fmla="*/ 12192000 w 12192000"/>
              <a:gd name="connsiteY1" fmla="*/ 0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2000"/>
              <a:gd name="connsiteY0" fmla="*/ 0 h 3525644"/>
              <a:gd name="connsiteX1" fmla="*/ 12173339 w 12192000"/>
              <a:gd name="connsiteY1" fmla="*/ 1688841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2000"/>
              <a:gd name="connsiteY0" fmla="*/ 0 h 3525644"/>
              <a:gd name="connsiteX1" fmla="*/ 12187516 w 12192000"/>
              <a:gd name="connsiteY1" fmla="*/ 1704759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4860"/>
              <a:gd name="connsiteY0" fmla="*/ 0 h 3525644"/>
              <a:gd name="connsiteX1" fmla="*/ 12194604 w 12194860"/>
              <a:gd name="connsiteY1" fmla="*/ 1744554 h 3525644"/>
              <a:gd name="connsiteX2" fmla="*/ 12192000 w 12194860"/>
              <a:gd name="connsiteY2" fmla="*/ 3525644 h 3525644"/>
              <a:gd name="connsiteX3" fmla="*/ 0 w 12194860"/>
              <a:gd name="connsiteY3" fmla="*/ 3525644 h 3525644"/>
              <a:gd name="connsiteX4" fmla="*/ 0 w 12194860"/>
              <a:gd name="connsiteY4" fmla="*/ 0 h 3525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860" h="3525644">
                <a:moveTo>
                  <a:pt x="0" y="0"/>
                </a:moveTo>
                <a:lnTo>
                  <a:pt x="12194604" y="1744554"/>
                </a:lnTo>
                <a:cubicBezTo>
                  <a:pt x="12196099" y="2351516"/>
                  <a:pt x="12190505" y="2918682"/>
                  <a:pt x="12192000" y="3525644"/>
                </a:cubicBezTo>
                <a:lnTo>
                  <a:pt x="0" y="3525644"/>
                </a:lnTo>
                <a:lnTo>
                  <a:pt x="0" y="0"/>
                </a:lnTo>
                <a:close/>
              </a:path>
            </a:pathLst>
          </a:custGeom>
          <a:solidFill>
            <a:srgbClr val="075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2396D0-4674-9045-9093-44B2420B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58" y="502749"/>
            <a:ext cx="10838265" cy="105546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7365CF-E01B-6144-9E57-AA6F0C250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7759" y="1799914"/>
            <a:ext cx="5430054" cy="1195213"/>
          </a:xfrm>
        </p:spPr>
        <p:txBody>
          <a:bodyPr/>
          <a:lstStyle>
            <a:lvl1pPr marL="0" indent="0">
              <a:buNone/>
              <a:defRPr sz="2400">
                <a:solidFill>
                  <a:srgbClr val="81C34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4041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alt 6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413F28A6-D0C1-B049-A0B3-8908CE9838FB}"/>
              </a:ext>
            </a:extLst>
          </p:cNvPr>
          <p:cNvSpPr/>
          <p:nvPr userDrawn="1"/>
        </p:nvSpPr>
        <p:spPr>
          <a:xfrm rot="16200000" flipH="1">
            <a:off x="3615193" y="-3615190"/>
            <a:ext cx="4961615" cy="12192001"/>
          </a:xfrm>
          <a:prstGeom prst="rtTriangle">
            <a:avLst/>
          </a:prstGeom>
          <a:solidFill>
            <a:srgbClr val="81C3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2396D0-4674-9045-9093-44B2420B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2780" y="198713"/>
            <a:ext cx="6543245" cy="1861582"/>
          </a:xfrm>
        </p:spPr>
        <p:txBody>
          <a:bodyPr anchor="b"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7365CF-E01B-6144-9E57-AA6F0C250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5971" y="2129542"/>
            <a:ext cx="5430054" cy="1299458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07508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785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Page">
    <p:bg>
      <p:bgPr>
        <a:solidFill>
          <a:srgbClr val="075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72BEF-FABD-384B-9886-207A9DEC06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85" y="2818040"/>
            <a:ext cx="239848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953EE-0582-944F-9DCC-8D1CB4312C0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36968" y="1784187"/>
            <a:ext cx="5519057" cy="4351338"/>
          </a:xfrm>
        </p:spPr>
        <p:txBody>
          <a:bodyPr/>
          <a:lstStyle>
            <a:lvl1pPr marL="514350" indent="-514350"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Welcome</a:t>
            </a:r>
          </a:p>
          <a:p>
            <a:pPr lvl="0"/>
            <a:r>
              <a:rPr lang="en-US" dirty="0"/>
              <a:t>Point One</a:t>
            </a:r>
          </a:p>
          <a:p>
            <a:pPr lvl="0"/>
            <a:r>
              <a:rPr lang="en-US" dirty="0"/>
              <a:t>Point Two</a:t>
            </a:r>
          </a:p>
          <a:p>
            <a:pPr lvl="0"/>
            <a:r>
              <a:rPr lang="en-US" dirty="0"/>
              <a:t>Point Three</a:t>
            </a:r>
          </a:p>
          <a:p>
            <a:pPr lvl="0"/>
            <a:r>
              <a:rPr lang="en-US" dirty="0"/>
              <a:t>Point Four</a:t>
            </a:r>
          </a:p>
          <a:p>
            <a:pPr lvl="0"/>
            <a:r>
              <a:rPr lang="en-US" dirty="0"/>
              <a:t>Conclusion</a:t>
            </a:r>
          </a:p>
        </p:txBody>
      </p:sp>
      <p:sp>
        <p:nvSpPr>
          <p:cNvPr id="7" name="Shape 101">
            <a:extLst>
              <a:ext uri="{FF2B5EF4-FFF2-40B4-BE49-F238E27FC236}">
                <a16:creationId xmlns:a16="http://schemas.microsoft.com/office/drawing/2014/main" id="{A24622C3-5E9E-D346-8F96-1E0DE9C25970}"/>
              </a:ext>
            </a:extLst>
          </p:cNvPr>
          <p:cNvSpPr/>
          <p:nvPr userDrawn="1"/>
        </p:nvSpPr>
        <p:spPr>
          <a:xfrm flipV="1">
            <a:off x="3972104" y="2353760"/>
            <a:ext cx="1" cy="2254121"/>
          </a:xfrm>
          <a:prstGeom prst="line">
            <a:avLst/>
          </a:prstGeom>
          <a:ln w="34925">
            <a:solidFill>
              <a:schemeClr val="bg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6365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age-Al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8C03FDD6-46CC-1E49-A404-748D82D71DA3}"/>
              </a:ext>
            </a:extLst>
          </p:cNvPr>
          <p:cNvSpPr/>
          <p:nvPr userDrawn="1"/>
        </p:nvSpPr>
        <p:spPr>
          <a:xfrm rot="5400000" flipH="1">
            <a:off x="5917537" y="3050839"/>
            <a:ext cx="6435618" cy="1178705"/>
          </a:xfrm>
          <a:prstGeom prst="rtTriangle">
            <a:avLst/>
          </a:prstGeom>
          <a:solidFill>
            <a:srgbClr val="81C3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6">
            <a:extLst>
              <a:ext uri="{FF2B5EF4-FFF2-40B4-BE49-F238E27FC236}">
                <a16:creationId xmlns:a16="http://schemas.microsoft.com/office/drawing/2014/main" id="{A7F42498-4621-B54F-9EBD-C43964478D69}"/>
              </a:ext>
            </a:extLst>
          </p:cNvPr>
          <p:cNvSpPr/>
          <p:nvPr userDrawn="1"/>
        </p:nvSpPr>
        <p:spPr>
          <a:xfrm rot="16200000" flipH="1">
            <a:off x="6295700" y="968701"/>
            <a:ext cx="6857999" cy="4920600"/>
          </a:xfrm>
          <a:custGeom>
            <a:avLst/>
            <a:gdLst>
              <a:gd name="connsiteX0" fmla="*/ 0 w 12192000"/>
              <a:gd name="connsiteY0" fmla="*/ 0 h 3525644"/>
              <a:gd name="connsiteX1" fmla="*/ 12192000 w 12192000"/>
              <a:gd name="connsiteY1" fmla="*/ 0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2000"/>
              <a:gd name="connsiteY0" fmla="*/ 0 h 3525644"/>
              <a:gd name="connsiteX1" fmla="*/ 12173339 w 12192000"/>
              <a:gd name="connsiteY1" fmla="*/ 1688841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2000"/>
              <a:gd name="connsiteY0" fmla="*/ 0 h 3525644"/>
              <a:gd name="connsiteX1" fmla="*/ 12187516 w 12192000"/>
              <a:gd name="connsiteY1" fmla="*/ 1704759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4860"/>
              <a:gd name="connsiteY0" fmla="*/ 0 h 3525644"/>
              <a:gd name="connsiteX1" fmla="*/ 12194604 w 12194860"/>
              <a:gd name="connsiteY1" fmla="*/ 1744554 h 3525644"/>
              <a:gd name="connsiteX2" fmla="*/ 12192000 w 12194860"/>
              <a:gd name="connsiteY2" fmla="*/ 3525644 h 3525644"/>
              <a:gd name="connsiteX3" fmla="*/ 0 w 12194860"/>
              <a:gd name="connsiteY3" fmla="*/ 3525644 h 3525644"/>
              <a:gd name="connsiteX4" fmla="*/ 0 w 12194860"/>
              <a:gd name="connsiteY4" fmla="*/ 0 h 3525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860" h="3525644">
                <a:moveTo>
                  <a:pt x="0" y="0"/>
                </a:moveTo>
                <a:lnTo>
                  <a:pt x="12194604" y="1744554"/>
                </a:lnTo>
                <a:cubicBezTo>
                  <a:pt x="12196099" y="2351516"/>
                  <a:pt x="12190505" y="2918682"/>
                  <a:pt x="12192000" y="3525644"/>
                </a:cubicBezTo>
                <a:lnTo>
                  <a:pt x="0" y="3525644"/>
                </a:lnTo>
                <a:lnTo>
                  <a:pt x="0" y="0"/>
                </a:lnTo>
                <a:close/>
              </a:path>
            </a:pathLst>
          </a:custGeom>
          <a:solidFill>
            <a:srgbClr val="075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A83C119-1640-7042-BAAF-B3974CD2357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415770" y="358578"/>
            <a:ext cx="2398486" cy="13255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FC8228-0721-3D49-9065-94830BDB012D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9415770" y="1708692"/>
            <a:ext cx="2398486" cy="2818831"/>
          </a:xfrm>
        </p:spPr>
        <p:txBody>
          <a:bodyPr>
            <a:normAutofit/>
          </a:bodyPr>
          <a:lstStyle>
            <a:lvl1pPr marL="514350" indent="-514350" algn="l">
              <a:buFont typeface="+mj-lt"/>
              <a:buAutoNum type="arabicPeriod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Welcome</a:t>
            </a:r>
          </a:p>
          <a:p>
            <a:pPr lvl="0"/>
            <a:r>
              <a:rPr lang="en-US" dirty="0"/>
              <a:t>Point One</a:t>
            </a:r>
          </a:p>
          <a:p>
            <a:pPr lvl="0"/>
            <a:r>
              <a:rPr lang="en-US" dirty="0"/>
              <a:t>Point Two</a:t>
            </a:r>
          </a:p>
          <a:p>
            <a:pPr lvl="0"/>
            <a:r>
              <a:rPr lang="en-US" dirty="0"/>
              <a:t>Point Three</a:t>
            </a:r>
          </a:p>
          <a:p>
            <a:pPr lvl="0"/>
            <a:r>
              <a:rPr lang="en-US" dirty="0"/>
              <a:t>Point Four</a:t>
            </a:r>
          </a:p>
          <a:p>
            <a:pPr lvl="0"/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444106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EF59A923-87AF-BC41-899C-046E2E4ECA39}"/>
              </a:ext>
            </a:extLst>
          </p:cNvPr>
          <p:cNvSpPr/>
          <p:nvPr userDrawn="1"/>
        </p:nvSpPr>
        <p:spPr>
          <a:xfrm>
            <a:off x="3" y="5952931"/>
            <a:ext cx="6469934" cy="909958"/>
          </a:xfrm>
          <a:prstGeom prst="rtTriangle">
            <a:avLst/>
          </a:prstGeom>
          <a:solidFill>
            <a:srgbClr val="81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72BEF-FABD-384B-9886-207A9DEC0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953EE-0582-944F-9DCC-8D1CB4312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335A7478-F98E-5340-9B3F-FC77A5F1010D}"/>
              </a:ext>
            </a:extLst>
          </p:cNvPr>
          <p:cNvSpPr/>
          <p:nvPr userDrawn="1"/>
        </p:nvSpPr>
        <p:spPr>
          <a:xfrm flipH="1">
            <a:off x="838200" y="5266044"/>
            <a:ext cx="11353798" cy="1596845"/>
          </a:xfrm>
          <a:prstGeom prst="rtTriangle">
            <a:avLst/>
          </a:prstGeom>
          <a:solidFill>
            <a:srgbClr val="075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502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F8F49-57E6-8147-ACC7-3F388DBF0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89702-A92D-E148-8665-93CE1B4D84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7A496E-E8CF-AF40-A881-67122660A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7A107690-0D15-A744-A05B-0B3937F5878B}"/>
              </a:ext>
            </a:extLst>
          </p:cNvPr>
          <p:cNvSpPr/>
          <p:nvPr userDrawn="1"/>
        </p:nvSpPr>
        <p:spPr>
          <a:xfrm>
            <a:off x="3" y="5952931"/>
            <a:ext cx="6469934" cy="909958"/>
          </a:xfrm>
          <a:prstGeom prst="rtTriangle">
            <a:avLst/>
          </a:prstGeom>
          <a:solidFill>
            <a:srgbClr val="81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C04BBD68-2894-2D4F-B3C3-0E38EC727E17}"/>
              </a:ext>
            </a:extLst>
          </p:cNvPr>
          <p:cNvSpPr/>
          <p:nvPr userDrawn="1"/>
        </p:nvSpPr>
        <p:spPr>
          <a:xfrm flipH="1">
            <a:off x="838200" y="5266044"/>
            <a:ext cx="11353798" cy="1596845"/>
          </a:xfrm>
          <a:prstGeom prst="rtTriangle">
            <a:avLst/>
          </a:prstGeom>
          <a:solidFill>
            <a:srgbClr val="075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060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54E6A-B5CD-FE40-A081-B88F26AC0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5D1E6-A89B-2E44-8187-B274E9883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1C34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D655B7-8289-7D4E-8271-6E831DA8F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441B20-128F-5446-B212-69D8907B56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1C34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668F55-ED0D-2B40-87F7-3A66654A27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EF6ED3C4-5304-8345-AA0F-FB19E9069AAE}"/>
              </a:ext>
            </a:extLst>
          </p:cNvPr>
          <p:cNvSpPr/>
          <p:nvPr userDrawn="1"/>
        </p:nvSpPr>
        <p:spPr>
          <a:xfrm>
            <a:off x="3" y="5952931"/>
            <a:ext cx="6469934" cy="909958"/>
          </a:xfrm>
          <a:prstGeom prst="rtTriangle">
            <a:avLst/>
          </a:prstGeom>
          <a:solidFill>
            <a:srgbClr val="81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3B9CF755-301C-C947-885A-BC9A41838C8F}"/>
              </a:ext>
            </a:extLst>
          </p:cNvPr>
          <p:cNvSpPr/>
          <p:nvPr userDrawn="1"/>
        </p:nvSpPr>
        <p:spPr>
          <a:xfrm flipH="1">
            <a:off x="838200" y="5266044"/>
            <a:ext cx="11353798" cy="1596845"/>
          </a:xfrm>
          <a:prstGeom prst="rtTriangle">
            <a:avLst/>
          </a:prstGeom>
          <a:solidFill>
            <a:srgbClr val="075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34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-1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380CD386-E90E-674A-861A-C793C3A2E586}"/>
              </a:ext>
            </a:extLst>
          </p:cNvPr>
          <p:cNvSpPr/>
          <p:nvPr userDrawn="1"/>
        </p:nvSpPr>
        <p:spPr>
          <a:xfrm rot="10800000">
            <a:off x="5776982" y="1347986"/>
            <a:ext cx="6426200" cy="514680"/>
          </a:xfrm>
          <a:prstGeom prst="rtTriangle">
            <a:avLst/>
          </a:prstGeom>
          <a:solidFill>
            <a:srgbClr val="81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6">
            <a:extLst>
              <a:ext uri="{FF2B5EF4-FFF2-40B4-BE49-F238E27FC236}">
                <a16:creationId xmlns:a16="http://schemas.microsoft.com/office/drawing/2014/main" id="{D53BCA90-8D6B-FA4F-89E9-A9903809BA95}"/>
              </a:ext>
            </a:extLst>
          </p:cNvPr>
          <p:cNvSpPr/>
          <p:nvPr userDrawn="1"/>
        </p:nvSpPr>
        <p:spPr>
          <a:xfrm rot="10800000" flipH="1">
            <a:off x="0" y="0"/>
            <a:ext cx="12215810" cy="1849190"/>
          </a:xfrm>
          <a:custGeom>
            <a:avLst/>
            <a:gdLst>
              <a:gd name="connsiteX0" fmla="*/ 0 w 12192000"/>
              <a:gd name="connsiteY0" fmla="*/ 0 h 3525644"/>
              <a:gd name="connsiteX1" fmla="*/ 12192000 w 12192000"/>
              <a:gd name="connsiteY1" fmla="*/ 0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2000"/>
              <a:gd name="connsiteY0" fmla="*/ 0 h 3525644"/>
              <a:gd name="connsiteX1" fmla="*/ 12173339 w 12192000"/>
              <a:gd name="connsiteY1" fmla="*/ 1688841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2000"/>
              <a:gd name="connsiteY0" fmla="*/ 0 h 3525644"/>
              <a:gd name="connsiteX1" fmla="*/ 12187516 w 12192000"/>
              <a:gd name="connsiteY1" fmla="*/ 1704759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4860"/>
              <a:gd name="connsiteY0" fmla="*/ 0 h 3525644"/>
              <a:gd name="connsiteX1" fmla="*/ 12194604 w 12194860"/>
              <a:gd name="connsiteY1" fmla="*/ 1744554 h 3525644"/>
              <a:gd name="connsiteX2" fmla="*/ 12192000 w 12194860"/>
              <a:gd name="connsiteY2" fmla="*/ 3525644 h 3525644"/>
              <a:gd name="connsiteX3" fmla="*/ 0 w 12194860"/>
              <a:gd name="connsiteY3" fmla="*/ 3525644 h 3525644"/>
              <a:gd name="connsiteX4" fmla="*/ 0 w 12194860"/>
              <a:gd name="connsiteY4" fmla="*/ 0 h 3525644"/>
              <a:gd name="connsiteX0" fmla="*/ 33867 w 12194860"/>
              <a:gd name="connsiteY0" fmla="*/ 0 h 2791075"/>
              <a:gd name="connsiteX1" fmla="*/ 12194604 w 12194860"/>
              <a:gd name="connsiteY1" fmla="*/ 1009985 h 2791075"/>
              <a:gd name="connsiteX2" fmla="*/ 12192000 w 12194860"/>
              <a:gd name="connsiteY2" fmla="*/ 2791075 h 2791075"/>
              <a:gd name="connsiteX3" fmla="*/ 0 w 12194860"/>
              <a:gd name="connsiteY3" fmla="*/ 2791075 h 2791075"/>
              <a:gd name="connsiteX4" fmla="*/ 33867 w 12194860"/>
              <a:gd name="connsiteY4" fmla="*/ 0 h 2791075"/>
              <a:gd name="connsiteX0" fmla="*/ 33867 w 12203182"/>
              <a:gd name="connsiteY0" fmla="*/ 0 h 2791075"/>
              <a:gd name="connsiteX1" fmla="*/ 12203071 w 12203182"/>
              <a:gd name="connsiteY1" fmla="*/ 713579 h 2791075"/>
              <a:gd name="connsiteX2" fmla="*/ 12192000 w 12203182"/>
              <a:gd name="connsiteY2" fmla="*/ 2791075 h 2791075"/>
              <a:gd name="connsiteX3" fmla="*/ 0 w 12203182"/>
              <a:gd name="connsiteY3" fmla="*/ 2791075 h 2791075"/>
              <a:gd name="connsiteX4" fmla="*/ 33867 w 12203182"/>
              <a:gd name="connsiteY4" fmla="*/ 0 h 2791075"/>
              <a:gd name="connsiteX0" fmla="*/ 0 w 12215810"/>
              <a:gd name="connsiteY0" fmla="*/ 0 h 2814666"/>
              <a:gd name="connsiteX1" fmla="*/ 12215699 w 12215810"/>
              <a:gd name="connsiteY1" fmla="*/ 737170 h 2814666"/>
              <a:gd name="connsiteX2" fmla="*/ 12204628 w 12215810"/>
              <a:gd name="connsiteY2" fmla="*/ 2814666 h 2814666"/>
              <a:gd name="connsiteX3" fmla="*/ 12628 w 12215810"/>
              <a:gd name="connsiteY3" fmla="*/ 2814666 h 2814666"/>
              <a:gd name="connsiteX4" fmla="*/ 0 w 12215810"/>
              <a:gd name="connsiteY4" fmla="*/ 0 h 281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5810" h="2814666">
                <a:moveTo>
                  <a:pt x="0" y="0"/>
                </a:moveTo>
                <a:lnTo>
                  <a:pt x="12215699" y="737170"/>
                </a:lnTo>
                <a:cubicBezTo>
                  <a:pt x="12217194" y="1344132"/>
                  <a:pt x="12203133" y="2207704"/>
                  <a:pt x="12204628" y="2814666"/>
                </a:cubicBezTo>
                <a:lnTo>
                  <a:pt x="12628" y="2814666"/>
                </a:lnTo>
                <a:cubicBezTo>
                  <a:pt x="8419" y="1876444"/>
                  <a:pt x="4209" y="938222"/>
                  <a:pt x="0" y="0"/>
                </a:cubicBezTo>
                <a:close/>
              </a:path>
            </a:pathLst>
          </a:custGeom>
          <a:solidFill>
            <a:srgbClr val="075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F1AD52-EF37-3C46-B5D1-4AC37ABB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C630B4-28E1-2440-8C71-824AA01BE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4533"/>
            <a:ext cx="10515600" cy="377243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28784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4473916-2D7A-0F4F-8E76-2E3AA647ACEA}"/>
              </a:ext>
            </a:extLst>
          </p:cNvPr>
          <p:cNvSpPr/>
          <p:nvPr userDrawn="1"/>
        </p:nvSpPr>
        <p:spPr>
          <a:xfrm rot="10800000">
            <a:off x="5776982" y="1347986"/>
            <a:ext cx="6426200" cy="514680"/>
          </a:xfrm>
          <a:prstGeom prst="rtTriangle">
            <a:avLst/>
          </a:prstGeom>
          <a:solidFill>
            <a:srgbClr val="81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6">
            <a:extLst>
              <a:ext uri="{FF2B5EF4-FFF2-40B4-BE49-F238E27FC236}">
                <a16:creationId xmlns:a16="http://schemas.microsoft.com/office/drawing/2014/main" id="{91DCBB71-AB08-BF40-A1EE-002F719092A2}"/>
              </a:ext>
            </a:extLst>
          </p:cNvPr>
          <p:cNvSpPr/>
          <p:nvPr userDrawn="1"/>
        </p:nvSpPr>
        <p:spPr>
          <a:xfrm rot="10800000" flipH="1">
            <a:off x="0" y="0"/>
            <a:ext cx="12215810" cy="1849190"/>
          </a:xfrm>
          <a:custGeom>
            <a:avLst/>
            <a:gdLst>
              <a:gd name="connsiteX0" fmla="*/ 0 w 12192000"/>
              <a:gd name="connsiteY0" fmla="*/ 0 h 3525644"/>
              <a:gd name="connsiteX1" fmla="*/ 12192000 w 12192000"/>
              <a:gd name="connsiteY1" fmla="*/ 0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2000"/>
              <a:gd name="connsiteY0" fmla="*/ 0 h 3525644"/>
              <a:gd name="connsiteX1" fmla="*/ 12173339 w 12192000"/>
              <a:gd name="connsiteY1" fmla="*/ 1688841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2000"/>
              <a:gd name="connsiteY0" fmla="*/ 0 h 3525644"/>
              <a:gd name="connsiteX1" fmla="*/ 12187516 w 12192000"/>
              <a:gd name="connsiteY1" fmla="*/ 1704759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4860"/>
              <a:gd name="connsiteY0" fmla="*/ 0 h 3525644"/>
              <a:gd name="connsiteX1" fmla="*/ 12194604 w 12194860"/>
              <a:gd name="connsiteY1" fmla="*/ 1744554 h 3525644"/>
              <a:gd name="connsiteX2" fmla="*/ 12192000 w 12194860"/>
              <a:gd name="connsiteY2" fmla="*/ 3525644 h 3525644"/>
              <a:gd name="connsiteX3" fmla="*/ 0 w 12194860"/>
              <a:gd name="connsiteY3" fmla="*/ 3525644 h 3525644"/>
              <a:gd name="connsiteX4" fmla="*/ 0 w 12194860"/>
              <a:gd name="connsiteY4" fmla="*/ 0 h 3525644"/>
              <a:gd name="connsiteX0" fmla="*/ 33867 w 12194860"/>
              <a:gd name="connsiteY0" fmla="*/ 0 h 2791075"/>
              <a:gd name="connsiteX1" fmla="*/ 12194604 w 12194860"/>
              <a:gd name="connsiteY1" fmla="*/ 1009985 h 2791075"/>
              <a:gd name="connsiteX2" fmla="*/ 12192000 w 12194860"/>
              <a:gd name="connsiteY2" fmla="*/ 2791075 h 2791075"/>
              <a:gd name="connsiteX3" fmla="*/ 0 w 12194860"/>
              <a:gd name="connsiteY3" fmla="*/ 2791075 h 2791075"/>
              <a:gd name="connsiteX4" fmla="*/ 33867 w 12194860"/>
              <a:gd name="connsiteY4" fmla="*/ 0 h 2791075"/>
              <a:gd name="connsiteX0" fmla="*/ 33867 w 12203182"/>
              <a:gd name="connsiteY0" fmla="*/ 0 h 2791075"/>
              <a:gd name="connsiteX1" fmla="*/ 12203071 w 12203182"/>
              <a:gd name="connsiteY1" fmla="*/ 713579 h 2791075"/>
              <a:gd name="connsiteX2" fmla="*/ 12192000 w 12203182"/>
              <a:gd name="connsiteY2" fmla="*/ 2791075 h 2791075"/>
              <a:gd name="connsiteX3" fmla="*/ 0 w 12203182"/>
              <a:gd name="connsiteY3" fmla="*/ 2791075 h 2791075"/>
              <a:gd name="connsiteX4" fmla="*/ 33867 w 12203182"/>
              <a:gd name="connsiteY4" fmla="*/ 0 h 2791075"/>
              <a:gd name="connsiteX0" fmla="*/ 0 w 12215810"/>
              <a:gd name="connsiteY0" fmla="*/ 0 h 2814666"/>
              <a:gd name="connsiteX1" fmla="*/ 12215699 w 12215810"/>
              <a:gd name="connsiteY1" fmla="*/ 737170 h 2814666"/>
              <a:gd name="connsiteX2" fmla="*/ 12204628 w 12215810"/>
              <a:gd name="connsiteY2" fmla="*/ 2814666 h 2814666"/>
              <a:gd name="connsiteX3" fmla="*/ 12628 w 12215810"/>
              <a:gd name="connsiteY3" fmla="*/ 2814666 h 2814666"/>
              <a:gd name="connsiteX4" fmla="*/ 0 w 12215810"/>
              <a:gd name="connsiteY4" fmla="*/ 0 h 281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5810" h="2814666">
                <a:moveTo>
                  <a:pt x="0" y="0"/>
                </a:moveTo>
                <a:lnTo>
                  <a:pt x="12215699" y="737170"/>
                </a:lnTo>
                <a:cubicBezTo>
                  <a:pt x="12217194" y="1344132"/>
                  <a:pt x="12203133" y="2207704"/>
                  <a:pt x="12204628" y="2814666"/>
                </a:cubicBezTo>
                <a:lnTo>
                  <a:pt x="12628" y="2814666"/>
                </a:lnTo>
                <a:cubicBezTo>
                  <a:pt x="8419" y="1876444"/>
                  <a:pt x="4209" y="938222"/>
                  <a:pt x="0" y="0"/>
                </a:cubicBezTo>
                <a:close/>
              </a:path>
            </a:pathLst>
          </a:custGeom>
          <a:solidFill>
            <a:srgbClr val="075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6F0901-4F92-8441-8D26-F74CC3F05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87A32D-F0A2-C547-84E2-1370140CF5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3267"/>
            <a:ext cx="5181600" cy="40536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83FE6A3-4AEB-9B41-82EA-C579B5C04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3267"/>
            <a:ext cx="5181600" cy="405369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1251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B4A33-BA02-6D4B-955F-182C5661E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363FC-DD18-684D-8DB3-5D7E1BFFB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6D6DD-ECCB-034C-B0E3-E5043DB30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FAEDBE93-2563-2345-91FE-0F6A4CAC9CE6}"/>
              </a:ext>
            </a:extLst>
          </p:cNvPr>
          <p:cNvSpPr/>
          <p:nvPr userDrawn="1"/>
        </p:nvSpPr>
        <p:spPr>
          <a:xfrm>
            <a:off x="2" y="5408162"/>
            <a:ext cx="10343321" cy="1454727"/>
          </a:xfrm>
          <a:prstGeom prst="rtTriangle">
            <a:avLst/>
          </a:prstGeom>
          <a:solidFill>
            <a:srgbClr val="81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B729290B-EDBD-2449-B2B6-12BE30164801}"/>
              </a:ext>
            </a:extLst>
          </p:cNvPr>
          <p:cNvSpPr/>
          <p:nvPr userDrawn="1"/>
        </p:nvSpPr>
        <p:spPr>
          <a:xfrm flipH="1">
            <a:off x="1848677" y="5408162"/>
            <a:ext cx="10343321" cy="1454727"/>
          </a:xfrm>
          <a:prstGeom prst="rtTriangle">
            <a:avLst/>
          </a:prstGeom>
          <a:solidFill>
            <a:srgbClr val="075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57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8686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2"/>
            <a:ext cx="9440035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5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smtClean="0">
                <a:solidFill>
                  <a:srgbClr val="DBF5F9">
                    <a:shade val="90000"/>
                  </a:srgbClr>
                </a:solidFill>
                <a:latin typeface="Constantia"/>
              </a:rPr>
              <a:pPr/>
              <a:t>5/10/2023</a:t>
            </a:fld>
            <a:endParaRPr lang="en-US" dirty="0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smtClean="0">
                <a:solidFill>
                  <a:srgbClr val="DBF5F9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37207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5/10/2023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312325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761069"/>
            <a:ext cx="9590551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3589879"/>
            <a:ext cx="9590551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smtClean="0">
                <a:solidFill>
                  <a:srgbClr val="DBF5F9">
                    <a:shade val="90000"/>
                  </a:srgbClr>
                </a:solidFill>
                <a:latin typeface="Constantia"/>
              </a:rPr>
              <a:pPr/>
              <a:t>5/10/2023</a:t>
            </a:fld>
            <a:endParaRPr lang="en-US" dirty="0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smtClean="0">
                <a:solidFill>
                  <a:srgbClr val="DBF5F9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9749115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7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3" y="1732451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5/10/2023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435044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4" y="1770324"/>
            <a:ext cx="5049897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661" y="1770324"/>
            <a:ext cx="5049897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9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6"/>
            <a:ext cx="4895331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9"/>
            <a:ext cx="4895331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5/10/2023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686246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5/10/2023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40579667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5/10/2023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3329249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5/10/2023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1273439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983" y="609923"/>
            <a:ext cx="4570861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923"/>
            <a:ext cx="5232901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35638" y="743989"/>
            <a:ext cx="4220500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439261"/>
            <a:ext cx="5232901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5/10/2023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2686385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94" y="540085"/>
            <a:ext cx="10208013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7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34956" y="695011"/>
            <a:ext cx="9714133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3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/>
              <a:t>5/10/2023</a:t>
            </a:fld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/>
              <a:t>‹#›</a:t>
            </a:fld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3886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3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/>
              <a:t>5/10/2023</a:t>
            </a:fld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/>
              <a:t>‹#›</a:t>
            </a:fld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542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4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/>
              <a:t>5/10/2023</a:t>
            </a:fld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/>
              <a:t>‹#›</a:t>
            </a:fld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6612" y="87391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37812" y="293324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38294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126944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6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/>
              <a:t>5/10/2023</a:t>
            </a:fld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/>
              <a:t>‹#›</a:t>
            </a:fld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4701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/>
              <a:t>5/10/2023</a:t>
            </a:fld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/>
              <a:t>‹#›</a:t>
            </a:fld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1338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86" y="1826045"/>
            <a:ext cx="3372061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751" y="1826045"/>
            <a:ext cx="3372061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620" y="1826045"/>
            <a:ext cx="3372061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3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70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4" y="4480369"/>
            <a:ext cx="3302337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9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7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/>
              <a:t>5/10/2023</a:t>
            </a:fld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/>
              <a:t>‹#›</a:t>
            </a:fld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7331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5/10/2023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7880779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70" y="609601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1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5/10/2023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94272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7" r:id="rId2"/>
    <p:sldLayoutId id="2147483692" r:id="rId3"/>
    <p:sldLayoutId id="2147483696" r:id="rId4"/>
    <p:sldLayoutId id="2147483698" r:id="rId5"/>
    <p:sldLayoutId id="2147483694" r:id="rId6"/>
    <p:sldLayoutId id="2147483695" r:id="rId7"/>
    <p:sldLayoutId id="2147483693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1B758C-8C43-EE4D-A797-642333E76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BD9BE-FA1C-BB4E-B654-BE0EC2DB5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410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1" r:id="rId4"/>
    <p:sldLayoutId id="2147483663" r:id="rId5"/>
    <p:sldLayoutId id="2147483686" r:id="rId6"/>
    <p:sldLayoutId id="2147483666" r:id="rId7"/>
    <p:sldLayoutId id="2147483685" r:id="rId8"/>
    <p:sldLayoutId id="2147483650" r:id="rId9"/>
    <p:sldLayoutId id="2147483664" r:id="rId10"/>
    <p:sldLayoutId id="2147483662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75080"/>
          </a:solidFill>
          <a:latin typeface="Proxima Nova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51"/>
            <a:ext cx="10353763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615CE15-4E64-484A-ACA3-3144FCC134AB}" type="datetimeFigureOut">
              <a:rPr lang="en-US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/>
              <a:t>5/10/2023</a:t>
            </a:fld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1FA98CA6-909C-475A-8772-735AF15DE6D5}" type="slidenum">
              <a:rPr lang="en-US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/>
              <a:t>‹#›</a:t>
            </a:fld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0601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roofmart.com/product-category/mars-png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14AD6-50D1-7643-B9FB-445CC01B6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7674" y="2037827"/>
            <a:ext cx="9144000" cy="1155996"/>
          </a:xfrm>
        </p:spPr>
        <p:txBody>
          <a:bodyPr/>
          <a:lstStyle/>
          <a:p>
            <a:r>
              <a:rPr lang="en-US" dirty="0">
                <a:latin typeface="Proxima Nova"/>
              </a:rPr>
              <a:t>ICU CURRICULUM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C766D7-5DE0-B44B-AE96-C810F6F4F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9442" y="3391543"/>
            <a:ext cx="9144000" cy="60136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000" dirty="0">
                <a:latin typeface="Proxima Nova"/>
              </a:rPr>
              <a:t>ACUTE LIVER FAILURE</a:t>
            </a:r>
            <a:endParaRPr lang="en-US" sz="4000"/>
          </a:p>
        </p:txBody>
      </p:sp>
      <p:pic>
        <p:nvPicPr>
          <p:cNvPr id="4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5B86CD96-BC11-2AAC-2ABF-17F35A232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377" y="4183494"/>
            <a:ext cx="2928815" cy="2260799"/>
          </a:xfrm>
          <a:prstGeom prst="rect">
            <a:avLst/>
          </a:prstGeom>
        </p:spPr>
      </p:pic>
      <p:sp>
        <p:nvSpPr>
          <p:cNvPr id="5" name="Diagonal Stripe 4">
            <a:extLst>
              <a:ext uri="{FF2B5EF4-FFF2-40B4-BE49-F238E27FC236}">
                <a16:creationId xmlns:a16="http://schemas.microsoft.com/office/drawing/2014/main" id="{7E265C33-1372-739E-AC1E-953676CA9165}"/>
              </a:ext>
            </a:extLst>
          </p:cNvPr>
          <p:cNvSpPr/>
          <p:nvPr/>
        </p:nvSpPr>
        <p:spPr>
          <a:xfrm>
            <a:off x="0" y="-1"/>
            <a:ext cx="5936512" cy="2551814"/>
          </a:xfrm>
          <a:prstGeom prst="diagStrip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iagonal Stripe 5">
            <a:extLst>
              <a:ext uri="{FF2B5EF4-FFF2-40B4-BE49-F238E27FC236}">
                <a16:creationId xmlns:a16="http://schemas.microsoft.com/office/drawing/2014/main" id="{850F81B2-780E-9485-50D3-0558D942B561}"/>
              </a:ext>
            </a:extLst>
          </p:cNvPr>
          <p:cNvSpPr/>
          <p:nvPr/>
        </p:nvSpPr>
        <p:spPr>
          <a:xfrm rot="10800000">
            <a:off x="6255488" y="4306185"/>
            <a:ext cx="5936512" cy="2551814"/>
          </a:xfrm>
          <a:prstGeom prst="diagStrip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092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B5C455-A0AC-7F1C-D267-479F96D99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Clinical Features of Acute Liver Failure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D6116E2C-A8B5-8315-70D2-F7E7777AB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6833" y="457851"/>
            <a:ext cx="5884281" cy="5939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A72363-9AE1-8647-7BB7-C29909F8F41F}"/>
              </a:ext>
            </a:extLst>
          </p:cNvPr>
          <p:cNvSpPr txBox="1"/>
          <p:nvPr/>
        </p:nvSpPr>
        <p:spPr>
          <a:xfrm>
            <a:off x="8749322" y="6463324"/>
            <a:ext cx="352474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ff-scala-sans-pro"/>
              </a:rPr>
              <a:t>N Engl J Med 2013; 369:2525-2534</a:t>
            </a:r>
            <a:endParaRPr lang="en-US" sz="1600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3F5A7079-45C4-203D-1E3B-6EEF4FD54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130" y="5092578"/>
            <a:ext cx="1522047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44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C153198-7C7E-BF4A-A944-E63A3354F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5817"/>
            <a:ext cx="10515600" cy="1325563"/>
          </a:xfrm>
        </p:spPr>
        <p:txBody>
          <a:bodyPr/>
          <a:lstStyle/>
          <a:p>
            <a:r>
              <a:rPr lang="en-US" dirty="0">
                <a:latin typeface="Proxima Nova"/>
              </a:rPr>
              <a:t>Etiology</a:t>
            </a: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7ABE3FF-CCFA-32DE-E7FC-15B8649E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1" y="421242"/>
            <a:ext cx="6045199" cy="6249979"/>
          </a:xfrm>
          <a:prstGeom prst="rect">
            <a:avLst/>
          </a:prstGeom>
        </p:spPr>
      </p:pic>
      <p:pic>
        <p:nvPicPr>
          <p:cNvPr id="6" name="Picture 8" descr="Diagram&#10;&#10;Description automatically generated">
            <a:extLst>
              <a:ext uri="{FF2B5EF4-FFF2-40B4-BE49-F238E27FC236}">
                <a16:creationId xmlns:a16="http://schemas.microsoft.com/office/drawing/2014/main" id="{FB8946D5-A8CC-3BC1-74A2-9BC4E61861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6" b="6931"/>
          <a:stretch/>
        </p:blipFill>
        <p:spPr>
          <a:xfrm>
            <a:off x="9413631" y="1836434"/>
            <a:ext cx="2479440" cy="23847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3464E6-7322-0995-68A8-C44B57CF957C}"/>
              </a:ext>
            </a:extLst>
          </p:cNvPr>
          <p:cNvSpPr txBox="1"/>
          <p:nvPr/>
        </p:nvSpPr>
        <p:spPr>
          <a:xfrm>
            <a:off x="9417537" y="4259384"/>
            <a:ext cx="2637693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Proxima Nova"/>
                <a:cs typeface="Calibri"/>
              </a:rPr>
              <a:t>Hepatic vein outflow obstruction (1 vein thrombosed usually silent)</a:t>
            </a:r>
            <a:endParaRPr lang="en-US" dirty="0">
              <a:latin typeface="Proxima Nova"/>
              <a:cs typeface="Calibri" panose="020F0502020204030204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F2EE3C7-E370-ADF1-9DF0-617CCEFC7F26}"/>
              </a:ext>
            </a:extLst>
          </p:cNvPr>
          <p:cNvSpPr/>
          <p:nvPr/>
        </p:nvSpPr>
        <p:spPr>
          <a:xfrm>
            <a:off x="8255000" y="3184769"/>
            <a:ext cx="1162537" cy="3321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CD375-5E54-AF7C-0247-6DB6E62276BB}"/>
              </a:ext>
            </a:extLst>
          </p:cNvPr>
          <p:cNvSpPr txBox="1"/>
          <p:nvPr/>
        </p:nvSpPr>
        <p:spPr>
          <a:xfrm>
            <a:off x="136769" y="4826000"/>
            <a:ext cx="20320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Proxima Nova"/>
                <a:cs typeface="Calibri"/>
              </a:rPr>
              <a:t>High dose penicillin competes with liver uptake of amanita toxin</a:t>
            </a:r>
            <a:endParaRPr lang="en-US" sz="1400" dirty="0">
              <a:latin typeface="Proxima Nova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259E1B-3EE0-3FFD-BFD9-681ADE505A1C}"/>
              </a:ext>
            </a:extLst>
          </p:cNvPr>
          <p:cNvGrpSpPr/>
          <p:nvPr/>
        </p:nvGrpSpPr>
        <p:grpSpPr>
          <a:xfrm>
            <a:off x="136769" y="4493845"/>
            <a:ext cx="3096844" cy="369332"/>
            <a:chOff x="136769" y="4493845"/>
            <a:chExt cx="3096844" cy="3693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15F397-7141-93A8-B5F2-E651B4E700B1}"/>
                </a:ext>
              </a:extLst>
            </p:cNvPr>
            <p:cNvSpPr txBox="1"/>
            <p:nvPr/>
          </p:nvSpPr>
          <p:spPr>
            <a:xfrm>
              <a:off x="136769" y="4493845"/>
              <a:ext cx="189522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 dirty="0">
                  <a:latin typeface="Proxima Nova"/>
                  <a:cs typeface="Calibri"/>
                </a:rPr>
                <a:t>Treatment??</a:t>
              </a:r>
              <a:endParaRPr lang="en-US" b="1" dirty="0">
                <a:latin typeface="Proxima Nova"/>
              </a:endParaRPr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0BF27706-D4D7-EC6A-27C7-A74E8F5B480A}"/>
                </a:ext>
              </a:extLst>
            </p:cNvPr>
            <p:cNvSpPr/>
            <p:nvPr/>
          </p:nvSpPr>
          <p:spPr>
            <a:xfrm rot="10800000">
              <a:off x="2071076" y="4493846"/>
              <a:ext cx="1162537" cy="332153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281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27201-BC40-2C01-2680-267163876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738" y="159971"/>
            <a:ext cx="6197600" cy="1325563"/>
          </a:xfrm>
        </p:spPr>
        <p:txBody>
          <a:bodyPr/>
          <a:lstStyle/>
          <a:p>
            <a:r>
              <a:rPr lang="en-US" dirty="0">
                <a:latin typeface="Proxima Nova"/>
              </a:rPr>
              <a:t>King's College Criteria</a:t>
            </a:r>
            <a:endParaRPr lang="en-US" dirty="0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697E63CA-CA93-E0E6-90B9-20577C1AB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162" y="157610"/>
            <a:ext cx="4674443" cy="6478507"/>
          </a:xfr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0CD75F4-25B3-5C1E-EDDA-53415BED9FAA}"/>
              </a:ext>
            </a:extLst>
          </p:cNvPr>
          <p:cNvSpPr/>
          <p:nvPr/>
        </p:nvSpPr>
        <p:spPr>
          <a:xfrm>
            <a:off x="849921" y="1289538"/>
            <a:ext cx="244231" cy="1660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C0F29CE-5C2D-EEC1-6D97-C1A98286EC4C}"/>
              </a:ext>
            </a:extLst>
          </p:cNvPr>
          <p:cNvCxnSpPr/>
          <p:nvPr/>
        </p:nvCxnSpPr>
        <p:spPr>
          <a:xfrm flipV="1">
            <a:off x="138723" y="2069123"/>
            <a:ext cx="6043245" cy="23446"/>
          </a:xfrm>
          <a:prstGeom prst="straightConnector1">
            <a:avLst/>
          </a:prstGeom>
          <a:ln w="5715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7">
            <a:extLst>
              <a:ext uri="{FF2B5EF4-FFF2-40B4-BE49-F238E27FC236}">
                <a16:creationId xmlns:a16="http://schemas.microsoft.com/office/drawing/2014/main" id="{B238A12C-8ED6-F94E-9A36-0CC624272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364" y="729271"/>
            <a:ext cx="690198" cy="1071686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0383733F-949E-7939-2841-EA1DDE8D8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862" y="2234223"/>
            <a:ext cx="4736122" cy="357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1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C153198-7C7E-BF4A-A944-E63A3354F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roxima Nova"/>
              </a:rPr>
              <a:t>Management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A063CCD-6334-C049-89A7-760B8DEBB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Proxima Nova"/>
              </a:rPr>
              <a:t>What should be done next?</a:t>
            </a:r>
          </a:p>
          <a:p>
            <a:endParaRPr lang="en-US" dirty="0"/>
          </a:p>
          <a:p>
            <a:pPr marL="914400" lvl="1" indent="-457200">
              <a:buAutoNum type="alphaUcPeriod"/>
            </a:pPr>
            <a:r>
              <a:rPr lang="en-US" dirty="0">
                <a:latin typeface="Proxima Nova"/>
              </a:rPr>
              <a:t>Consult Hepatology</a:t>
            </a:r>
          </a:p>
          <a:p>
            <a:pPr marL="914400" lvl="1" indent="-457200">
              <a:buAutoNum type="alphaUcPeriod"/>
            </a:pPr>
            <a:r>
              <a:rPr lang="en-US" dirty="0">
                <a:latin typeface="Proxima Nova"/>
              </a:rPr>
              <a:t>Obtain a CT </a:t>
            </a:r>
            <a:r>
              <a:rPr lang="en-US" dirty="0" err="1">
                <a:latin typeface="Proxima Nova"/>
              </a:rPr>
              <a:t>abd</a:t>
            </a:r>
            <a:r>
              <a:rPr lang="en-US" dirty="0">
                <a:latin typeface="Proxima Nova"/>
              </a:rPr>
              <a:t>/pelvis with contrast to evaluate for other causes of liver failure</a:t>
            </a:r>
            <a:endParaRPr lang="en-US" dirty="0"/>
          </a:p>
          <a:p>
            <a:pPr marL="914400" lvl="1" indent="-457200">
              <a:buAutoNum type="alphaUcPeriod"/>
            </a:pPr>
            <a:r>
              <a:rPr lang="en-US" dirty="0">
                <a:latin typeface="Proxima Nova"/>
              </a:rPr>
              <a:t>Start NAC therapy, dextrose-containing fluid, and </a:t>
            </a:r>
            <a:r>
              <a:rPr lang="en-US" dirty="0" err="1">
                <a:latin typeface="Proxima Nova"/>
              </a:rPr>
              <a:t>neurochecks</a:t>
            </a:r>
            <a:r>
              <a:rPr lang="en-US" dirty="0">
                <a:latin typeface="Proxima Nova"/>
              </a:rPr>
              <a:t> q1h</a:t>
            </a:r>
          </a:p>
          <a:p>
            <a:pPr marL="914400" lvl="1" indent="-457200">
              <a:buAutoNum type="alphaUcPeriod"/>
            </a:pPr>
            <a:r>
              <a:rPr lang="en-US" dirty="0">
                <a:latin typeface="Proxima Nova"/>
              </a:rPr>
              <a:t>Obtain a stat CT head to evaluate for cerebral edema</a:t>
            </a:r>
            <a:endParaRPr lang="en-US" dirty="0"/>
          </a:p>
          <a:p>
            <a:pPr marL="914400" lvl="1" indent="-457200"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490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C153198-7C7E-BF4A-A944-E63A3354F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roxima Nova"/>
              </a:rPr>
              <a:t>Management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A063CCD-6334-C049-89A7-760B8DEBB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Proxima Nova"/>
              </a:rPr>
              <a:t>What should be done next?</a:t>
            </a:r>
          </a:p>
          <a:p>
            <a:endParaRPr lang="en-US" dirty="0"/>
          </a:p>
          <a:p>
            <a:pPr marL="914400" lvl="1" indent="-457200">
              <a:buAutoNum type="alphaUcPeriod"/>
            </a:pPr>
            <a:r>
              <a:rPr lang="en-US" dirty="0">
                <a:latin typeface="Proxima Nova"/>
              </a:rPr>
              <a:t>Consult Hepatology</a:t>
            </a:r>
          </a:p>
          <a:p>
            <a:pPr marL="914400" lvl="1" indent="-457200">
              <a:buAutoNum type="alphaUcPeriod"/>
            </a:pPr>
            <a:r>
              <a:rPr lang="en-US" dirty="0">
                <a:latin typeface="Proxima Nova"/>
              </a:rPr>
              <a:t>Obtain a CT </a:t>
            </a:r>
            <a:r>
              <a:rPr lang="en-US" dirty="0" err="1">
                <a:latin typeface="Proxima Nova"/>
              </a:rPr>
              <a:t>abd</a:t>
            </a:r>
            <a:r>
              <a:rPr lang="en-US" dirty="0">
                <a:latin typeface="Proxima Nova"/>
              </a:rPr>
              <a:t>/pelvis with contrast to evaluate for other causes of liver failure</a:t>
            </a:r>
            <a:endParaRPr lang="en-US" dirty="0"/>
          </a:p>
          <a:p>
            <a:pPr marL="914400" lvl="1" indent="-457200">
              <a:buAutoNum type="alphaUcPeriod"/>
            </a:pPr>
            <a:r>
              <a:rPr lang="en-US" dirty="0">
                <a:solidFill>
                  <a:srgbClr val="FF0000"/>
                </a:solidFill>
                <a:latin typeface="Proxima Nova"/>
              </a:rPr>
              <a:t>Start NAC therapy, dextrose-containing fluid, and neuro checks q1h</a:t>
            </a:r>
          </a:p>
          <a:p>
            <a:pPr marL="914400" lvl="1" indent="-457200">
              <a:buAutoNum type="alphaUcPeriod"/>
            </a:pPr>
            <a:r>
              <a:rPr lang="en-US" dirty="0">
                <a:latin typeface="Proxima Nova"/>
              </a:rPr>
              <a:t>Obtain a stat CT head to evaluate for cerebral edema</a:t>
            </a:r>
            <a:endParaRPr lang="en-US" dirty="0"/>
          </a:p>
          <a:p>
            <a:pPr marL="914400" lvl="1" indent="-457200"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24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B8506-7592-EBD9-1786-E534CECEF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roxima Nova"/>
              </a:rPr>
              <a:t>Management of ALF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A182A-509C-A8A1-6B79-44E733D2F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589"/>
            <a:ext cx="4814608" cy="41749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Proxima Nova"/>
              </a:rPr>
              <a:t>Treat specific cause:</a:t>
            </a:r>
          </a:p>
          <a:p>
            <a:pPr lvl="1"/>
            <a:r>
              <a:rPr lang="en-US" dirty="0">
                <a:latin typeface="Proxima Nova"/>
              </a:rPr>
              <a:t>Acetaminophen -&gt; NAC</a:t>
            </a:r>
          </a:p>
          <a:p>
            <a:pPr lvl="1"/>
            <a:r>
              <a:rPr lang="en-US" dirty="0">
                <a:latin typeface="Proxima Nova"/>
              </a:rPr>
              <a:t>HBV -&gt; Nucleoside analogue</a:t>
            </a:r>
          </a:p>
          <a:p>
            <a:pPr lvl="1"/>
            <a:r>
              <a:rPr lang="en-US" dirty="0">
                <a:latin typeface="Proxima Nova"/>
              </a:rPr>
              <a:t>HSV -&gt; Acyclovir</a:t>
            </a:r>
          </a:p>
          <a:p>
            <a:pPr lvl="1"/>
            <a:r>
              <a:rPr lang="en-US" dirty="0">
                <a:latin typeface="Proxima Nova"/>
              </a:rPr>
              <a:t>AFLP -&gt; emergency delivery</a:t>
            </a:r>
          </a:p>
          <a:p>
            <a:pPr lvl="1"/>
            <a:r>
              <a:rPr lang="en-US" dirty="0">
                <a:latin typeface="Proxima Nova"/>
              </a:rPr>
              <a:t>Budd Chiari -&gt; Catheter-directed thrombolysis or TIPS</a:t>
            </a:r>
          </a:p>
          <a:p>
            <a:pPr lvl="1"/>
            <a:r>
              <a:rPr lang="en-US" dirty="0">
                <a:latin typeface="Proxima Nova"/>
              </a:rPr>
              <a:t>AIH -&gt; high-dose steroids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16E0AA5-24EF-845C-EC14-7E89ED42D15C}"/>
              </a:ext>
            </a:extLst>
          </p:cNvPr>
          <p:cNvSpPr txBox="1">
            <a:spLocks/>
          </p:cNvSpPr>
          <p:nvPr/>
        </p:nvSpPr>
        <p:spPr>
          <a:xfrm>
            <a:off x="6408018" y="1983181"/>
            <a:ext cx="4527062" cy="20021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Proxima Nova"/>
              </a:rPr>
              <a:t>Hepatic encephalopathy</a:t>
            </a:r>
          </a:p>
          <a:p>
            <a:r>
              <a:rPr lang="en-US" dirty="0">
                <a:solidFill>
                  <a:srgbClr val="FF0000"/>
                </a:solidFill>
                <a:latin typeface="Proxima Nova"/>
              </a:rPr>
              <a:t>Cerebral edema</a:t>
            </a:r>
          </a:p>
          <a:p>
            <a:r>
              <a:rPr lang="en-US" dirty="0">
                <a:solidFill>
                  <a:srgbClr val="FF0000"/>
                </a:solidFill>
                <a:latin typeface="Proxima Nova"/>
              </a:rPr>
              <a:t>Intracranial hypertension</a:t>
            </a:r>
          </a:p>
          <a:p>
            <a:r>
              <a:rPr lang="en-US" sz="2600" dirty="0">
                <a:solidFill>
                  <a:srgbClr val="FF0000"/>
                </a:solidFill>
                <a:latin typeface="Proxima Nova"/>
              </a:rPr>
              <a:t>Coagulopathy</a:t>
            </a:r>
            <a:endParaRPr lang="en-US" dirty="0">
              <a:latin typeface="Proxima Nov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57D06F-3C3F-18A7-52FA-41423B1397B0}"/>
              </a:ext>
            </a:extLst>
          </p:cNvPr>
          <p:cNvSpPr txBox="1"/>
          <p:nvPr/>
        </p:nvSpPr>
        <p:spPr>
          <a:xfrm>
            <a:off x="6412068" y="4078756"/>
            <a:ext cx="4940595" cy="2492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 u="sng" dirty="0">
                <a:latin typeface="Proxima Nova"/>
                <a:cs typeface="Arial"/>
              </a:rPr>
              <a:t>Discussed later:</a:t>
            </a:r>
          </a:p>
          <a:p>
            <a:pPr indent="228600">
              <a:buChar char="•"/>
            </a:pPr>
            <a:r>
              <a:rPr lang="en-US" sz="2600" dirty="0">
                <a:latin typeface="Proxima Nova"/>
                <a:cs typeface="Arial"/>
              </a:rPr>
              <a:t>Vasodilatory shock​</a:t>
            </a:r>
            <a:endParaRPr lang="en-US" dirty="0">
              <a:cs typeface="Calibri" panose="020F0502020204030204"/>
            </a:endParaRPr>
          </a:p>
          <a:p>
            <a:pPr indent="228600">
              <a:buChar char="•"/>
            </a:pPr>
            <a:r>
              <a:rPr lang="en-US" sz="2600" dirty="0">
                <a:latin typeface="Proxima Nova"/>
                <a:cs typeface="Arial"/>
              </a:rPr>
              <a:t>Renal failure​</a:t>
            </a:r>
          </a:p>
          <a:p>
            <a:pPr indent="228600">
              <a:buChar char="•"/>
            </a:pPr>
            <a:r>
              <a:rPr lang="en-US" sz="2600" dirty="0">
                <a:latin typeface="Proxima Nova"/>
                <a:cs typeface="Arial"/>
              </a:rPr>
              <a:t>Respiratory failure​</a:t>
            </a:r>
          </a:p>
          <a:p>
            <a:pPr indent="228600">
              <a:buChar char="•"/>
            </a:pPr>
            <a:r>
              <a:rPr lang="en-US" sz="2600" dirty="0">
                <a:latin typeface="Proxima Nova"/>
                <a:cs typeface="Arial"/>
              </a:rPr>
              <a:t>Infection/Sepsis​</a:t>
            </a:r>
          </a:p>
          <a:p>
            <a:pPr indent="228600">
              <a:buChar char="•"/>
            </a:pPr>
            <a:r>
              <a:rPr lang="en-US" sz="2600" dirty="0">
                <a:latin typeface="Proxima Nova"/>
                <a:cs typeface="Arial"/>
              </a:rPr>
              <a:t>Metabolic derangements​</a:t>
            </a:r>
          </a:p>
        </p:txBody>
      </p:sp>
    </p:spTree>
    <p:extLst>
      <p:ext uri="{BB962C8B-B14F-4D97-AF65-F5344CB8AC3E}">
        <p14:creationId xmlns:p14="http://schemas.microsoft.com/office/powerpoint/2010/main" val="80956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16B74-C583-7045-F51A-9BE5B8142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roxima Nova"/>
              </a:rPr>
              <a:t>N-acetylcysteine (NAC) dosing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DE1AE-FD56-F659-592B-539D6DA33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502" y="2246382"/>
            <a:ext cx="6245525" cy="377243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sz="2000" dirty="0">
                <a:latin typeface="Proxima Nova"/>
              </a:rPr>
              <a:t>Loading dose of 150 mg/kg over 60 minutes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sz="2000" dirty="0">
                <a:latin typeface="Proxima Nova"/>
              </a:rPr>
              <a:t>Second dose - infusion of 12.5mg/kg over 4 hours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sz="2000" dirty="0">
                <a:latin typeface="Proxima Nova"/>
              </a:rPr>
              <a:t>Third dose - infusion of 6.25 mg/kg over 16 hours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</a:pPr>
            <a:endParaRPr lang="en-US" sz="2000" dirty="0">
              <a:latin typeface="Proxima Nova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sz="2000" dirty="0">
                <a:latin typeface="Proxima Nova"/>
              </a:rPr>
              <a:t>In those patients with fulminant hepatic failure, final infusion rate can be continued until the patient receives a liver transplant or hepatic encephalopathy resolves. </a:t>
            </a:r>
            <a:endParaRPr lang="en-US" dirty="0">
              <a:latin typeface="Proxima Nova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71F2D19B-40F8-BB83-5CD1-F527EA3FA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608" y="2251670"/>
            <a:ext cx="5086708" cy="3504847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54CD14C6-3A4F-D9F5-AAC4-0C25B44E5B1B}"/>
              </a:ext>
            </a:extLst>
          </p:cNvPr>
          <p:cNvSpPr txBox="1"/>
          <p:nvPr/>
        </p:nvSpPr>
        <p:spPr>
          <a:xfrm>
            <a:off x="8789053" y="6141849"/>
            <a:ext cx="3174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+mn-lt"/>
              </a:rPr>
              <a:t>N </a:t>
            </a:r>
            <a:r>
              <a:rPr lang="en-US" sz="1600" dirty="0" err="1">
                <a:latin typeface="+mn-lt"/>
              </a:rPr>
              <a:t>Engl</a:t>
            </a:r>
            <a:r>
              <a:rPr lang="en-US" sz="1600" dirty="0">
                <a:latin typeface="+mn-lt"/>
              </a:rPr>
              <a:t> J Med 2008; 359: 385-292</a:t>
            </a:r>
          </a:p>
        </p:txBody>
      </p:sp>
    </p:spTree>
    <p:extLst>
      <p:ext uri="{BB962C8B-B14F-4D97-AF65-F5344CB8AC3E}">
        <p14:creationId xmlns:p14="http://schemas.microsoft.com/office/powerpoint/2010/main" val="1215207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15FC2-0793-6649-82E5-8D80E0B0C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roxima Nova"/>
              </a:rPr>
              <a:t>Hepatic encephalopathy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0ECF0-7796-5C05-78A8-C74E7DAC0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759" y="1982613"/>
            <a:ext cx="7510733" cy="37724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Proxima Nova"/>
              </a:rPr>
              <a:t>Multifactorial but most likely due to systemic and local inflammation, and circulating neurotoxins, namely ammonia.</a:t>
            </a:r>
          </a:p>
          <a:p>
            <a:r>
              <a:rPr lang="en-US" sz="2400" dirty="0">
                <a:latin typeface="Proxima Nova"/>
              </a:rPr>
              <a:t>Leads to astrocyte swelling and can progress to cerebral edema</a:t>
            </a:r>
          </a:p>
          <a:p>
            <a:r>
              <a:rPr lang="en-US" sz="2400" dirty="0">
                <a:latin typeface="Proxima Nova"/>
              </a:rPr>
              <a:t>Ammonia &gt; 150 µmol/L is associated with intracranial HTN</a:t>
            </a:r>
            <a:endParaRPr lang="en-US" sz="2400" dirty="0"/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F1482100-F2AA-C8AC-B88E-B2BC2D3B5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62" y="4783315"/>
            <a:ext cx="6957056" cy="1943369"/>
          </a:xfrm>
          <a:prstGeom prst="rect">
            <a:avLst/>
          </a:prstGeom>
        </p:spPr>
      </p:pic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11A17D05-D0EB-74E4-BD3F-465EDD911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382" y="2177771"/>
            <a:ext cx="4540368" cy="3379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0998A7-00C3-4929-5748-53685C880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576" y="137115"/>
            <a:ext cx="1430165" cy="110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6A890B8-5391-E002-DCC6-255EC3AA89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143" y="510672"/>
            <a:ext cx="10439038" cy="5849246"/>
          </a:xfrm>
        </p:spPr>
      </p:pic>
    </p:spTree>
    <p:extLst>
      <p:ext uri="{BB962C8B-B14F-4D97-AF65-F5344CB8AC3E}">
        <p14:creationId xmlns:p14="http://schemas.microsoft.com/office/powerpoint/2010/main" val="3616337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B3424-81E2-0868-4ABF-AFC9D5AA0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roxima Nova"/>
              </a:rPr>
              <a:t>Management of cerebral edema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4FF8C-7FF1-FC85-F756-6254CE5E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6382"/>
            <a:ext cx="10515600" cy="377243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latin typeface="Proxima Nova"/>
              </a:rPr>
              <a:t>Mannitol</a:t>
            </a:r>
          </a:p>
          <a:p>
            <a:r>
              <a:rPr lang="en-US" dirty="0">
                <a:latin typeface="Proxima Nova"/>
              </a:rPr>
              <a:t>Hypertonic saline</a:t>
            </a:r>
            <a:endParaRPr lang="en-US" dirty="0"/>
          </a:p>
          <a:p>
            <a:r>
              <a:rPr lang="en-US" dirty="0">
                <a:latin typeface="Proxima Nova"/>
              </a:rPr>
              <a:t>Goal Na 145-155</a:t>
            </a:r>
          </a:p>
          <a:p>
            <a:r>
              <a:rPr lang="en-US" dirty="0">
                <a:latin typeface="Proxima Nova"/>
              </a:rPr>
              <a:t>ICP monitoring:</a:t>
            </a:r>
          </a:p>
          <a:p>
            <a:pPr lvl="1"/>
            <a:r>
              <a:rPr lang="en-US" dirty="0">
                <a:latin typeface="Proxima Nova"/>
              </a:rPr>
              <a:t>ICP &lt;20</a:t>
            </a:r>
          </a:p>
          <a:p>
            <a:pPr lvl="1"/>
            <a:r>
              <a:rPr lang="en-US" dirty="0">
                <a:latin typeface="Proxima Nova"/>
              </a:rPr>
              <a:t>Cerebral perfusion pressure &gt;50-60 mmHg</a:t>
            </a:r>
          </a:p>
          <a:p>
            <a:pPr lvl="1"/>
            <a:r>
              <a:rPr lang="en-US" dirty="0">
                <a:latin typeface="Proxima Nova"/>
              </a:rPr>
              <a:t>CPP = MAP – ICP</a:t>
            </a:r>
          </a:p>
          <a:p>
            <a:r>
              <a:rPr lang="en-US" dirty="0">
                <a:latin typeface="Proxima Nova"/>
              </a:rPr>
              <a:t>Avoid fevers</a:t>
            </a:r>
          </a:p>
          <a:p>
            <a:r>
              <a:rPr lang="en-US" dirty="0">
                <a:latin typeface="Proxima Nova"/>
              </a:rPr>
              <a:t>Little evidence for use of lactulose in setting of ALF</a:t>
            </a:r>
          </a:p>
        </p:txBody>
      </p:sp>
    </p:spTree>
    <p:extLst>
      <p:ext uri="{BB962C8B-B14F-4D97-AF65-F5344CB8AC3E}">
        <p14:creationId xmlns:p14="http://schemas.microsoft.com/office/powerpoint/2010/main" val="1965641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C153198-7C7E-BF4A-A944-E63A3354F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roxima Nova"/>
              </a:rPr>
              <a:t>Clinical Case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A063CCD-6334-C049-89A7-760B8DEBB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9477"/>
            <a:ext cx="10515600" cy="4318769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dirty="0">
                <a:latin typeface="Proxima Nova"/>
              </a:rPr>
              <a:t>23-year-old female presented to outside hospital with nausea and diffuse abdominal pain for 3 days. Transferred to AHO for acute liver failure workup.</a:t>
            </a:r>
            <a:endParaRPr lang="en-US"/>
          </a:p>
          <a:p>
            <a:endParaRPr lang="en-US" dirty="0">
              <a:latin typeface="Proxima Nova"/>
            </a:endParaRPr>
          </a:p>
          <a:p>
            <a:r>
              <a:rPr lang="en-US" dirty="0">
                <a:latin typeface="Proxima Nova"/>
              </a:rPr>
              <a:t>BP 100/60  HR 80  RR 28 Temp 100.1 SpO2 96% on RA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dirty="0">
                <a:latin typeface="Proxima Nova"/>
              </a:rPr>
              <a:t>Gen: no acute distress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dirty="0">
                <a:latin typeface="Proxima Nova"/>
              </a:rPr>
              <a:t>Neuro: drowsy, but wakes up to answer questions, mild confusion, oriented to person, place, and year, PERRL, no asterixis, moves all extremities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dirty="0">
                <a:latin typeface="Proxima Nova"/>
              </a:rPr>
              <a:t>HEENT:  + scleral icterus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dirty="0">
                <a:latin typeface="Proxima Nova"/>
              </a:rPr>
              <a:t>Cardiac:  regular rhythm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dirty="0">
                <a:latin typeface="Proxima Nova"/>
              </a:rPr>
              <a:t>Lungs: tachypneic, clear to auscultation bilaterally 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dirty="0">
                <a:latin typeface="Proxima Nova"/>
              </a:rPr>
              <a:t>Abdomen: soft, tender to palpation in RUQ, + hepatomegaly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dirty="0">
                <a:latin typeface="Proxima Nova"/>
              </a:rPr>
              <a:t>Extremities: no lower extremity edema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dirty="0">
                <a:latin typeface="Proxima Nova"/>
              </a:rPr>
              <a:t>Skin:  + jaundice</a:t>
            </a:r>
          </a:p>
        </p:txBody>
      </p:sp>
    </p:spTree>
    <p:extLst>
      <p:ext uri="{BB962C8B-B14F-4D97-AF65-F5344CB8AC3E}">
        <p14:creationId xmlns:p14="http://schemas.microsoft.com/office/powerpoint/2010/main" val="576316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74053-D34D-5397-1EE6-C2D4E6016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roxima Nova"/>
              </a:rPr>
              <a:t>Other Neuroprotective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2D688-96C3-CFFF-82ED-A3B93ADDC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691" y="2246382"/>
            <a:ext cx="10515600" cy="37724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Proxima Nova"/>
              </a:rPr>
              <a:t>Deep sedation</a:t>
            </a:r>
            <a:endParaRPr lang="en-US" dirty="0"/>
          </a:p>
          <a:p>
            <a:r>
              <a:rPr lang="en-US" dirty="0">
                <a:latin typeface="Proxima Nova"/>
              </a:rPr>
              <a:t>Indomethacin – limited evidence in humans</a:t>
            </a:r>
          </a:p>
          <a:p>
            <a:r>
              <a:rPr lang="en-US" dirty="0">
                <a:latin typeface="Proxima Nova"/>
              </a:rPr>
              <a:t>Anticonvulsants only if clinically evident or EEG-proven</a:t>
            </a:r>
          </a:p>
          <a:p>
            <a:r>
              <a:rPr lang="en-US" b="1" dirty="0">
                <a:latin typeface="Proxima Nova"/>
              </a:rPr>
              <a:t>Molecular adsorbent reticulation system (MARS)</a:t>
            </a:r>
          </a:p>
          <a:p>
            <a:pPr lvl="1"/>
            <a:r>
              <a:rPr lang="en-US" dirty="0">
                <a:latin typeface="Proxima Nova"/>
              </a:rPr>
              <a:t>"Liver dialysis"</a:t>
            </a:r>
          </a:p>
          <a:p>
            <a:pPr lvl="1"/>
            <a:r>
              <a:rPr lang="en-US" dirty="0">
                <a:latin typeface="Proxima Nova"/>
              </a:rPr>
              <a:t>Effectively removes albumin-bound toxins and improves encephalopathy but...</a:t>
            </a:r>
          </a:p>
          <a:p>
            <a:pPr lvl="1"/>
            <a:r>
              <a:rPr lang="en-US" dirty="0">
                <a:latin typeface="Proxima Nova"/>
              </a:rPr>
              <a:t>It has </a:t>
            </a:r>
            <a:r>
              <a:rPr lang="en-US" b="1" u="sng" dirty="0">
                <a:latin typeface="Proxima Nova"/>
              </a:rPr>
              <a:t>NOT</a:t>
            </a:r>
            <a:r>
              <a:rPr lang="en-US" dirty="0">
                <a:latin typeface="Proxima Nova"/>
              </a:rPr>
              <a:t> been shown to improve survival</a:t>
            </a:r>
          </a:p>
        </p:txBody>
      </p:sp>
      <p:pic>
        <p:nvPicPr>
          <p:cNvPr id="7" name="Picture 6" descr="A red and orange planet&#10;&#10;Description automatically generated with low confidence">
            <a:extLst>
              <a:ext uri="{FF2B5EF4-FFF2-40B4-BE49-F238E27FC236}">
                <a16:creationId xmlns:a16="http://schemas.microsoft.com/office/drawing/2014/main" id="{9D9A1FB1-7A29-3317-1861-C56FE0F5E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633919" y="4132597"/>
            <a:ext cx="2303248" cy="2325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2364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E41A7-E839-9F67-7A50-1BB14FD2C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roxima Nova"/>
              </a:rPr>
              <a:t>Coagulopathy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FA100-4E7C-D784-80B5-92287E2B7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Proxima Nova"/>
              </a:rPr>
              <a:t>INR is not a reliable guide to bleeding tendency.</a:t>
            </a:r>
          </a:p>
          <a:p>
            <a:r>
              <a:rPr lang="en-US" dirty="0">
                <a:latin typeface="Proxima Nova"/>
              </a:rPr>
              <a:t>Avoid treating isolated derangements.</a:t>
            </a:r>
            <a:endParaRPr lang="en-US" dirty="0"/>
          </a:p>
          <a:p>
            <a:r>
              <a:rPr lang="en-US" dirty="0">
                <a:latin typeface="Proxima Nova"/>
              </a:rPr>
              <a:t>Utilize TEG if the patient is bleeding.</a:t>
            </a:r>
          </a:p>
          <a:p>
            <a:r>
              <a:rPr lang="en-US" dirty="0">
                <a:latin typeface="Proxima Nova"/>
              </a:rPr>
              <a:t>Avoid extreme hypofibrinogenemia and thrombocytopenia.</a:t>
            </a:r>
          </a:p>
          <a:p>
            <a:r>
              <a:rPr lang="en-US" dirty="0">
                <a:latin typeface="Proxima Nova"/>
              </a:rPr>
              <a:t>Prophylactic FFP is NOT recommended before most procedures.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582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B8506-7592-EBD9-1786-E534CECEF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roxima Nova"/>
              </a:rPr>
              <a:t>Management of ALF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16E0AA5-24EF-845C-EC14-7E89ED42D15C}"/>
              </a:ext>
            </a:extLst>
          </p:cNvPr>
          <p:cNvSpPr txBox="1">
            <a:spLocks/>
          </p:cNvSpPr>
          <p:nvPr/>
        </p:nvSpPr>
        <p:spPr>
          <a:xfrm>
            <a:off x="759723" y="2072287"/>
            <a:ext cx="4527062" cy="403122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Proxima Nova"/>
              </a:rPr>
              <a:t>Management of other common ICU problems are similar in ALF patients, including vasodilatory shock, renal failure, respiratory failure, infection, and metabolic derangements.</a:t>
            </a:r>
            <a:endParaRPr lang="en-US" dirty="0"/>
          </a:p>
          <a:p>
            <a:r>
              <a:rPr lang="en-US" dirty="0">
                <a:latin typeface="Proxima Nova"/>
              </a:rPr>
              <a:t>Some extra points to think about...</a:t>
            </a:r>
          </a:p>
          <a:p>
            <a:endParaRPr lang="en-US" dirty="0">
              <a:solidFill>
                <a:srgbClr val="FF0000"/>
              </a:solidFill>
              <a:latin typeface="Proxima Nova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EAA7E4-E976-B39E-745D-8BA0E3A15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505" y="2072516"/>
            <a:ext cx="5173408" cy="4031222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>
                <a:latin typeface="Proxima Nova"/>
              </a:rPr>
              <a:t>Patients with high-grade encephalopathy (3 or 4) should be intubated for airway protection</a:t>
            </a:r>
          </a:p>
          <a:p>
            <a:r>
              <a:rPr lang="en-US" dirty="0">
                <a:latin typeface="Proxima Nova"/>
              </a:rPr>
              <a:t>Hypoglycemia due to failure of gluconeogenesis</a:t>
            </a:r>
          </a:p>
          <a:p>
            <a:r>
              <a:rPr lang="en-US" dirty="0">
                <a:latin typeface="Proxima Nova"/>
              </a:rPr>
              <a:t>Hyponatremia – associated with worse outcomes</a:t>
            </a:r>
          </a:p>
          <a:p>
            <a:r>
              <a:rPr lang="en-US" dirty="0">
                <a:latin typeface="Proxima Nova"/>
              </a:rPr>
              <a:t>Severe susceptibility to bacterial and fungal infections, such as </a:t>
            </a:r>
            <a:r>
              <a:rPr lang="en-US" i="1" dirty="0">
                <a:latin typeface="Proxima Nova"/>
              </a:rPr>
              <a:t>Candida</a:t>
            </a:r>
            <a:r>
              <a:rPr lang="en-US" dirty="0">
                <a:latin typeface="Proxima Nova"/>
              </a:rPr>
              <a:t>.</a:t>
            </a:r>
          </a:p>
          <a:p>
            <a:r>
              <a:rPr lang="en-US" dirty="0">
                <a:latin typeface="Proxima Nova"/>
              </a:rPr>
              <a:t>Avoid strongly positive fluid balance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329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453D45-7481-AFD7-A367-E4F5BCFBC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146" y="681037"/>
            <a:ext cx="7398625" cy="6098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8882B2-6471-F18A-EC01-3330FB2DC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roxima Nova"/>
              </a:rPr>
              <a:t>Emergency Liver Transplantation (ELT)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B4B70-8D26-108B-D411-6BBAF0150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Proxima Nova"/>
              </a:rPr>
              <a:t>The only single intervention proven to reduce mortality in ALF</a:t>
            </a:r>
          </a:p>
          <a:p>
            <a:r>
              <a:rPr lang="en-US" dirty="0">
                <a:latin typeface="Proxima Nova"/>
              </a:rPr>
              <a:t>Contraindications to ELT:</a:t>
            </a:r>
            <a:endParaRPr lang="en-US" dirty="0"/>
          </a:p>
          <a:p>
            <a:pPr lvl="1"/>
            <a:r>
              <a:rPr lang="en-US" dirty="0">
                <a:latin typeface="Proxima Nova"/>
              </a:rPr>
              <a:t>Malignancy</a:t>
            </a:r>
            <a:endParaRPr lang="en-US" dirty="0"/>
          </a:p>
          <a:p>
            <a:pPr lvl="1"/>
            <a:r>
              <a:rPr lang="en-US" dirty="0">
                <a:latin typeface="Proxima Nova"/>
              </a:rPr>
              <a:t>Irreversible neurologic injury</a:t>
            </a:r>
          </a:p>
          <a:p>
            <a:pPr lvl="1"/>
            <a:r>
              <a:rPr lang="en-US" dirty="0">
                <a:latin typeface="Proxima Nova"/>
              </a:rPr>
              <a:t>Uncontrolled sepsis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93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>
              <p:cTn id="16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022E-16 L 0.24921 0.54259 " pathEditMode="relative" rAng="0" ptsTypes="AA">
                                      <p:cBhvr>
                                        <p:cTn id="20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2713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1 0.54259 L -0.24922 0.59769 " pathEditMode="relative" rAng="0" ptsTypes="AA">
                                      <p:cBhvr>
                                        <p:cTn id="25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22" y="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0.59769 L 0.24921 -0.59769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-5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858 -0.54769 L 0.03658 0.05 " pathEditMode="relative" rAng="0" ptsTypes="AA">
                                      <p:cBhvr>
                                        <p:cTn id="3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2988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3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5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022E-16 L 4.16667E-6 0.0002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D051E-74D2-9F26-FC75-3487F23F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roxima Nova"/>
              </a:rPr>
              <a:t>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49BFF-347E-D2F8-49F4-54168E4DC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200" dirty="0">
                <a:latin typeface="Proxima Nova"/>
              </a:rPr>
              <a:t>Lee, W. M., </a:t>
            </a:r>
            <a:r>
              <a:rPr lang="en-US" sz="1200" dirty="0" err="1">
                <a:latin typeface="Proxima Nova"/>
              </a:rPr>
              <a:t>Hynan</a:t>
            </a:r>
            <a:r>
              <a:rPr lang="en-US" sz="1200" dirty="0">
                <a:latin typeface="Proxima Nova"/>
              </a:rPr>
              <a:t>, L. S., </a:t>
            </a:r>
            <a:r>
              <a:rPr lang="en-US" sz="1200" dirty="0" err="1">
                <a:latin typeface="Proxima Nova"/>
              </a:rPr>
              <a:t>Rossaro</a:t>
            </a:r>
            <a:r>
              <a:rPr lang="en-US" sz="1200" dirty="0">
                <a:latin typeface="Proxima Nova"/>
              </a:rPr>
              <a:t>, L., Fontana, R. J., </a:t>
            </a:r>
            <a:r>
              <a:rPr lang="en-US" sz="1200" dirty="0" err="1">
                <a:latin typeface="Proxima Nova"/>
              </a:rPr>
              <a:t>Stravitz</a:t>
            </a:r>
            <a:r>
              <a:rPr lang="en-US" sz="1200" dirty="0">
                <a:latin typeface="Proxima Nova"/>
              </a:rPr>
              <a:t>, R. T., Larson, A. M., et al. (2009). Intravenous N-acetylcysteine improves transplant-free survival in early stage non-acetaminophen acute liver failure. Gastroenterology, 137(3), 856–864</a:t>
            </a:r>
          </a:p>
          <a:p>
            <a:r>
              <a:rPr lang="en-US" sz="1200" dirty="0">
                <a:latin typeface="Proxima Nova"/>
              </a:rPr>
              <a:t>Murphy, N., </a:t>
            </a:r>
            <a:r>
              <a:rPr lang="en-US" sz="1200" dirty="0" err="1">
                <a:latin typeface="Proxima Nova"/>
              </a:rPr>
              <a:t>Auzinger</a:t>
            </a:r>
            <a:r>
              <a:rPr lang="en-US" sz="1200" dirty="0">
                <a:latin typeface="Proxima Nova"/>
              </a:rPr>
              <a:t>, G., Bernel, W., &amp; </a:t>
            </a:r>
            <a:r>
              <a:rPr lang="en-US" sz="1200" dirty="0" err="1">
                <a:latin typeface="Proxima Nova"/>
              </a:rPr>
              <a:t>Wendon</a:t>
            </a:r>
            <a:r>
              <a:rPr lang="en-US" sz="1200" dirty="0">
                <a:latin typeface="Proxima Nova"/>
              </a:rPr>
              <a:t>, J. (2004). The effect of hypertonic sodium chloride on intracranial pressure in patients with acute liver failure. Hepatology, 39(2), 464–470</a:t>
            </a:r>
          </a:p>
          <a:p>
            <a:r>
              <a:rPr lang="en-US" sz="1200" dirty="0">
                <a:latin typeface="Proxima Nova"/>
              </a:rPr>
              <a:t>Tofteng, F., &amp; Larsen, F. S. (2004). The effect of indomethacin on intracranial pressure, cerebral perfusion and extracellular lactate and glutamate concentrations in patients with fulminant hepatic failure. Journal of Cerebral Blood Flow and Metabolism, 24(7), 798–804</a:t>
            </a:r>
          </a:p>
          <a:p>
            <a:r>
              <a:rPr lang="en-US" sz="1200" dirty="0">
                <a:latin typeface="Proxima Nova"/>
              </a:rPr>
              <a:t>Vaid A, </a:t>
            </a:r>
            <a:r>
              <a:rPr lang="en-US" sz="1200" dirty="0" err="1">
                <a:latin typeface="Proxima Nova"/>
              </a:rPr>
              <a:t>Chweich</a:t>
            </a:r>
            <a:r>
              <a:rPr lang="en-US" sz="1200" dirty="0">
                <a:latin typeface="Proxima Nova"/>
              </a:rPr>
              <a:t> H, Balk EM, Jaber BL. Molecular adsorbent recirculating system as artificial support therapy for liver failure: a meta-analysis. </a:t>
            </a:r>
            <a:r>
              <a:rPr lang="en-US" sz="1200" i="1" dirty="0">
                <a:latin typeface="Proxima Nova"/>
              </a:rPr>
              <a:t>ASAIO J</a:t>
            </a:r>
            <a:r>
              <a:rPr lang="en-US" sz="1200" dirty="0">
                <a:latin typeface="Proxima Nova"/>
              </a:rPr>
              <a:t>. 2012;58(1):51-9.</a:t>
            </a:r>
          </a:p>
          <a:p>
            <a:r>
              <a:rPr lang="en-US" sz="1200" dirty="0">
                <a:latin typeface="Proxima Nova"/>
              </a:rPr>
              <a:t>Vincent, J. L., Moore, F. A., Bellomo, R., Marini, J. (2024). Textbook of Critical Care (8th ed.). Elsevier.</a:t>
            </a:r>
          </a:p>
          <a:p>
            <a:r>
              <a:rPr lang="en-US" sz="1200" dirty="0" err="1">
                <a:latin typeface="Proxima Nova"/>
              </a:rPr>
              <a:t>Warrillow</a:t>
            </a:r>
            <a:r>
              <a:rPr lang="en-US" sz="1200" dirty="0">
                <a:latin typeface="Proxima Nova"/>
              </a:rPr>
              <a:t>, S., Fisher, C., </a:t>
            </a:r>
            <a:r>
              <a:rPr lang="en-US" sz="1200" dirty="0" err="1">
                <a:latin typeface="Proxima Nova"/>
              </a:rPr>
              <a:t>Tibballs</a:t>
            </a:r>
            <a:r>
              <a:rPr lang="en-US" sz="1200" dirty="0">
                <a:latin typeface="Proxima Nova"/>
              </a:rPr>
              <a:t>, H., Bailey, M., McArthur, C., </a:t>
            </a:r>
            <a:r>
              <a:rPr lang="en-US" sz="1200" dirty="0" err="1">
                <a:latin typeface="Proxima Nova"/>
              </a:rPr>
              <a:t>LawsonSmith</a:t>
            </a:r>
            <a:r>
              <a:rPr lang="en-US" sz="1200" dirty="0">
                <a:latin typeface="Proxima Nova"/>
              </a:rPr>
              <a:t>, P., et al. (2020). Coagulation abnormalities, bleeding, thrombosis, and management of patients with acute liver failure in Australia and New Zealand. Journal of Gastroenterology and Hepatology, 35, 846–854</a:t>
            </a:r>
          </a:p>
          <a:p>
            <a:r>
              <a:rPr lang="en-US" sz="1200" err="1">
                <a:latin typeface="Proxima Nova"/>
              </a:rPr>
              <a:t>Warrillow</a:t>
            </a:r>
            <a:r>
              <a:rPr lang="en-US" sz="1200" dirty="0">
                <a:latin typeface="Proxima Nova"/>
              </a:rPr>
              <a:t>, S. (2017). Life on MARS? Critical Care Medicine, 45(10), 1776–1777.</a:t>
            </a:r>
          </a:p>
        </p:txBody>
      </p:sp>
    </p:spTree>
    <p:extLst>
      <p:ext uri="{BB962C8B-B14F-4D97-AF65-F5344CB8AC3E}">
        <p14:creationId xmlns:p14="http://schemas.microsoft.com/office/powerpoint/2010/main" val="725079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C153198-7C7E-BF4A-A944-E63A3354F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roxima Nova"/>
              </a:rPr>
              <a:t>Initial Labs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A063CCD-6334-C049-89A7-760B8DEBB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597" y="4281781"/>
            <a:ext cx="2466454" cy="17084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Proxima Nova"/>
              </a:rPr>
              <a:t>PT &gt;100</a:t>
            </a:r>
            <a:endParaRPr lang="en-US" sz="2400" dirty="0"/>
          </a:p>
          <a:p>
            <a:pPr marL="0" indent="0">
              <a:buNone/>
            </a:pPr>
            <a:r>
              <a:rPr lang="en-US" sz="2400" dirty="0">
                <a:latin typeface="Proxima Nova"/>
              </a:rPr>
              <a:t>INR &gt;18.92</a:t>
            </a:r>
            <a:endParaRPr lang="en-US" sz="2400" dirty="0"/>
          </a:p>
          <a:p>
            <a:pPr marL="0" indent="0">
              <a:buNone/>
            </a:pPr>
            <a:r>
              <a:rPr lang="en-US" sz="2400" dirty="0">
                <a:latin typeface="Proxima Nova"/>
              </a:rPr>
              <a:t>APTT 43.1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83B677-E318-A2BD-BAB6-89129934127D}"/>
              </a:ext>
            </a:extLst>
          </p:cNvPr>
          <p:cNvGrpSpPr/>
          <p:nvPr/>
        </p:nvGrpSpPr>
        <p:grpSpPr>
          <a:xfrm>
            <a:off x="4892847" y="2300911"/>
            <a:ext cx="4183812" cy="1532623"/>
            <a:chOff x="2978987" y="2770516"/>
            <a:chExt cx="4183812" cy="1532623"/>
          </a:xfrm>
        </p:grpSpPr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D0EACA06-C603-848A-1378-7B1704C74EAA}"/>
                </a:ext>
              </a:extLst>
            </p:cNvPr>
            <p:cNvCxnSpPr/>
            <p:nvPr/>
          </p:nvCxnSpPr>
          <p:spPr>
            <a:xfrm flipH="1">
              <a:off x="4008409" y="2770517"/>
              <a:ext cx="34505" cy="148949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734D0717-6AD1-A61F-9989-0C7635A555DE}"/>
                </a:ext>
              </a:extLst>
            </p:cNvPr>
            <p:cNvCxnSpPr>
              <a:cxnSpLocks/>
            </p:cNvCxnSpPr>
            <p:nvPr/>
          </p:nvCxnSpPr>
          <p:spPr>
            <a:xfrm>
              <a:off x="5408762" y="2770516"/>
              <a:ext cx="8626" cy="1532623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873D0871-5813-C012-BF7E-9A58E64AED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8987" y="3498010"/>
              <a:ext cx="3416061" cy="5752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B19E2F5-DECC-5024-B80E-F8D80DAC8030}"/>
                </a:ext>
              </a:extLst>
            </p:cNvPr>
            <p:cNvCxnSpPr>
              <a:cxnSpLocks/>
            </p:cNvCxnSpPr>
            <p:nvPr/>
          </p:nvCxnSpPr>
          <p:spPr>
            <a:xfrm>
              <a:off x="6343291" y="3489383"/>
              <a:ext cx="727495" cy="727491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91544FF-BFC5-D0FC-6FDC-7E6FD7CF0D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37540" y="2828027"/>
              <a:ext cx="825259" cy="713114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5E6BB-0DFF-BC7F-95B6-A16084B8A252}"/>
              </a:ext>
            </a:extLst>
          </p:cNvPr>
          <p:cNvGrpSpPr/>
          <p:nvPr/>
        </p:nvGrpSpPr>
        <p:grpSpPr>
          <a:xfrm>
            <a:off x="1533329" y="2603003"/>
            <a:ext cx="1336993" cy="1081910"/>
            <a:chOff x="1524469" y="4463701"/>
            <a:chExt cx="1336993" cy="108191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DB4EEFD-8323-BAB9-8962-9FA384576F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24469" y="4490282"/>
              <a:ext cx="1336993" cy="1028748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89416EC-69A4-2F68-5D7D-1EDF6A757EA9}"/>
                </a:ext>
              </a:extLst>
            </p:cNvPr>
            <p:cNvCxnSpPr>
              <a:cxnSpLocks/>
            </p:cNvCxnSpPr>
            <p:nvPr/>
          </p:nvCxnSpPr>
          <p:spPr>
            <a:xfrm>
              <a:off x="1528882" y="4463701"/>
              <a:ext cx="1330005" cy="1081910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18C75BB-F017-FCBA-6FEA-754BAFBF5948}"/>
              </a:ext>
            </a:extLst>
          </p:cNvPr>
          <p:cNvSpPr txBox="1"/>
          <p:nvPr/>
        </p:nvSpPr>
        <p:spPr>
          <a:xfrm>
            <a:off x="1149229" y="2914131"/>
            <a:ext cx="7741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cs typeface="Calibri"/>
              </a:rPr>
              <a:t>9.69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BAC18B-54CD-8358-1BD1-73B1DD0CA1C3}"/>
              </a:ext>
            </a:extLst>
          </p:cNvPr>
          <p:cNvSpPr txBox="1"/>
          <p:nvPr/>
        </p:nvSpPr>
        <p:spPr>
          <a:xfrm>
            <a:off x="2414436" y="2971640"/>
            <a:ext cx="7741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cs typeface="Calibri"/>
              </a:rPr>
              <a:t>100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A73F7-D23C-5413-2AED-CFC1A066D83E}"/>
              </a:ext>
            </a:extLst>
          </p:cNvPr>
          <p:cNvSpPr txBox="1"/>
          <p:nvPr/>
        </p:nvSpPr>
        <p:spPr>
          <a:xfrm>
            <a:off x="1810587" y="2511565"/>
            <a:ext cx="7741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cs typeface="Calibri"/>
              </a:rPr>
              <a:t>11.8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76A204-41A9-F583-750E-B529F57A00A9}"/>
              </a:ext>
            </a:extLst>
          </p:cNvPr>
          <p:cNvSpPr txBox="1"/>
          <p:nvPr/>
        </p:nvSpPr>
        <p:spPr>
          <a:xfrm>
            <a:off x="4987983" y="2454055"/>
            <a:ext cx="7741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cs typeface="Calibri"/>
              </a:rPr>
              <a:t>124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FB3899-CD3E-F80F-566C-C64638BFBDFA}"/>
              </a:ext>
            </a:extLst>
          </p:cNvPr>
          <p:cNvSpPr txBox="1"/>
          <p:nvPr/>
        </p:nvSpPr>
        <p:spPr>
          <a:xfrm>
            <a:off x="7633417" y="2454055"/>
            <a:ext cx="7741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cs typeface="Calibri"/>
              </a:rPr>
              <a:t>6.0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991B87-5BED-0CA5-FFD7-E465AF38CACB}"/>
              </a:ext>
            </a:extLst>
          </p:cNvPr>
          <p:cNvSpPr txBox="1"/>
          <p:nvPr/>
        </p:nvSpPr>
        <p:spPr>
          <a:xfrm>
            <a:off x="6310700" y="3230432"/>
            <a:ext cx="7741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cs typeface="Calibri"/>
              </a:rPr>
              <a:t>10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0143B7-D178-E0D1-A056-FD57E238F787}"/>
              </a:ext>
            </a:extLst>
          </p:cNvPr>
          <p:cNvSpPr txBox="1"/>
          <p:nvPr/>
        </p:nvSpPr>
        <p:spPr>
          <a:xfrm>
            <a:off x="6368210" y="2454055"/>
            <a:ext cx="7741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cs typeface="Calibri"/>
              </a:rPr>
              <a:t>93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A64C49-CA26-A69B-6447-A8FE103BE0E5}"/>
              </a:ext>
            </a:extLst>
          </p:cNvPr>
          <p:cNvSpPr txBox="1"/>
          <p:nvPr/>
        </p:nvSpPr>
        <p:spPr>
          <a:xfrm>
            <a:off x="5074249" y="3230432"/>
            <a:ext cx="7741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cs typeface="Calibri"/>
              </a:rPr>
              <a:t>5.5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8C6EC7-EEA4-31DC-4849-A5602CE01586}"/>
              </a:ext>
            </a:extLst>
          </p:cNvPr>
          <p:cNvSpPr txBox="1"/>
          <p:nvPr/>
        </p:nvSpPr>
        <p:spPr>
          <a:xfrm>
            <a:off x="7633417" y="3216055"/>
            <a:ext cx="7741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1.4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0DBC88-BF47-8130-C205-D6E56A472875}"/>
              </a:ext>
            </a:extLst>
          </p:cNvPr>
          <p:cNvSpPr txBox="1"/>
          <p:nvPr/>
        </p:nvSpPr>
        <p:spPr>
          <a:xfrm>
            <a:off x="8553568" y="2842244"/>
            <a:ext cx="7741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cs typeface="Calibri"/>
              </a:rPr>
              <a:t>65</a:t>
            </a:r>
            <a:endParaRPr lang="en-US" sz="2400" dirty="0"/>
          </a:p>
        </p:txBody>
      </p:sp>
      <p:sp>
        <p:nvSpPr>
          <p:cNvPr id="26" name="Content Placeholder 7">
            <a:extLst>
              <a:ext uri="{FF2B5EF4-FFF2-40B4-BE49-F238E27FC236}">
                <a16:creationId xmlns:a16="http://schemas.microsoft.com/office/drawing/2014/main" id="{7AFAE0F8-56A1-5461-30DD-93D42635384D}"/>
              </a:ext>
            </a:extLst>
          </p:cNvPr>
          <p:cNvSpPr txBox="1">
            <a:spLocks/>
          </p:cNvSpPr>
          <p:nvPr/>
        </p:nvSpPr>
        <p:spPr>
          <a:xfrm>
            <a:off x="4897563" y="4276030"/>
            <a:ext cx="4306755" cy="21685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Proxima Nova"/>
              </a:rPr>
              <a:t>AST &gt;7,000</a:t>
            </a:r>
            <a:endParaRPr lang="en-US" dirty="0"/>
          </a:p>
          <a:p>
            <a:pPr marL="0" indent="0">
              <a:buNone/>
            </a:pPr>
            <a:r>
              <a:rPr lang="en-US" sz="2400" dirty="0">
                <a:latin typeface="Proxima Nova"/>
              </a:rPr>
              <a:t>ALT &gt;7,000</a:t>
            </a:r>
          </a:p>
          <a:p>
            <a:pPr marL="0" indent="0">
              <a:buNone/>
            </a:pPr>
            <a:r>
              <a:rPr lang="en-US" sz="2400" dirty="0">
                <a:latin typeface="Proxima Nova"/>
              </a:rPr>
              <a:t>ALP 271</a:t>
            </a:r>
          </a:p>
          <a:p>
            <a:pPr marL="0" indent="0">
              <a:buNone/>
            </a:pPr>
            <a:r>
              <a:rPr lang="en-US" sz="2400" dirty="0" err="1">
                <a:latin typeface="Proxima Nova"/>
              </a:rPr>
              <a:t>Tprot</a:t>
            </a:r>
            <a:r>
              <a:rPr lang="en-US" sz="2400" dirty="0">
                <a:latin typeface="Proxima Nova"/>
              </a:rPr>
              <a:t> 5.5</a:t>
            </a:r>
          </a:p>
          <a:p>
            <a:pPr marL="0" indent="0">
              <a:buNone/>
            </a:pPr>
            <a:r>
              <a:rPr lang="en-US" sz="2400" dirty="0">
                <a:latin typeface="Proxima Nova"/>
              </a:rPr>
              <a:t>Albumin 3.0</a:t>
            </a:r>
          </a:p>
          <a:p>
            <a:pPr marL="0" indent="0">
              <a:buNone/>
            </a:pPr>
            <a:r>
              <a:rPr lang="en-US" sz="2400" dirty="0">
                <a:latin typeface="Proxima Nova"/>
              </a:rPr>
              <a:t>Total </a:t>
            </a:r>
            <a:r>
              <a:rPr lang="en-US" sz="2400" dirty="0" err="1">
                <a:latin typeface="Proxima Nova"/>
              </a:rPr>
              <a:t>bili</a:t>
            </a:r>
            <a:r>
              <a:rPr lang="en-US" sz="2400" dirty="0">
                <a:latin typeface="Proxima Nova"/>
              </a:rPr>
              <a:t> 8.5</a:t>
            </a:r>
          </a:p>
        </p:txBody>
      </p:sp>
      <p:pic>
        <p:nvPicPr>
          <p:cNvPr id="27" name="Picture 2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6B616EF-A772-28DE-9A88-976284D0D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6657" y="4130256"/>
            <a:ext cx="18288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71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C153198-7C7E-BF4A-A944-E63A3354F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roxima Nova"/>
              </a:rPr>
              <a:t>Additional history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A063CCD-6334-C049-89A7-760B8DEBB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latin typeface="Proxima Nova"/>
              </a:rPr>
              <a:t>PMH: asthma</a:t>
            </a:r>
            <a:endParaRPr lang="en-US" dirty="0"/>
          </a:p>
          <a:p>
            <a:r>
              <a:rPr lang="en-US" dirty="0">
                <a:latin typeface="Proxima Nova"/>
              </a:rPr>
              <a:t>PSH: none</a:t>
            </a:r>
          </a:p>
          <a:p>
            <a:r>
              <a:rPr lang="en-US" dirty="0">
                <a:latin typeface="Proxima Nova"/>
              </a:rPr>
              <a:t>FH: adopted, unknown</a:t>
            </a:r>
            <a:endParaRPr lang="en-US" dirty="0"/>
          </a:p>
          <a:p>
            <a:r>
              <a:rPr lang="en-US" dirty="0">
                <a:latin typeface="Proxima Nova"/>
              </a:rPr>
              <a:t>SH: never smoker, rarely drinks EtOH, no </a:t>
            </a:r>
            <a:r>
              <a:rPr lang="en-US" dirty="0" err="1">
                <a:latin typeface="Proxima Nova"/>
              </a:rPr>
              <a:t>illicits</a:t>
            </a:r>
            <a:endParaRPr lang="en-US" dirty="0" err="1"/>
          </a:p>
          <a:p>
            <a:r>
              <a:rPr lang="en-US" dirty="0">
                <a:latin typeface="Proxima Nova"/>
              </a:rPr>
              <a:t>Works as a teacher</a:t>
            </a:r>
          </a:p>
          <a:p>
            <a:r>
              <a:rPr lang="en-US" dirty="0">
                <a:latin typeface="Proxima Nova"/>
              </a:rPr>
              <a:t>Per mother, progressive fatigue for 5 days, nausea, vomiting, and headaches. She was taken 2 extra strength Tylenol tablets 2-3 times per day for the past 3 days. Had a URI 3 weeks ago, prescribed Amoxicillin by PCP. Recently went to SeaWorld. No other travel.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617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C153198-7C7E-BF4A-A944-E63A3354F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roxima Nova"/>
              </a:rPr>
              <a:t>Differential for acute liver failure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A063CCD-6334-C049-89A7-760B8DEBB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8873"/>
            <a:ext cx="10515600" cy="377243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dirty="0">
                <a:latin typeface="Proxima Nova"/>
              </a:rPr>
              <a:t>Shock liver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dirty="0">
                <a:latin typeface="Proxima Nova"/>
              </a:rPr>
              <a:t>Acetaminophen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dirty="0">
                <a:latin typeface="Proxima Nova"/>
              </a:rPr>
              <a:t>Drug toxicity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dirty="0">
                <a:latin typeface="Proxima Nova"/>
              </a:rPr>
              <a:t>Substance abuse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dirty="0">
                <a:latin typeface="Proxima Nova"/>
              </a:rPr>
              <a:t>Viral [Hepatitis, CMV, EBV, adenovirus, HIV, HSV, parvovirus]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dirty="0">
                <a:latin typeface="Proxima Nova"/>
              </a:rPr>
              <a:t>Autoimmune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dirty="0">
                <a:latin typeface="Proxima Nova"/>
              </a:rPr>
              <a:t>HELLP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dirty="0">
                <a:latin typeface="Proxima Nova"/>
              </a:rPr>
              <a:t>Malignancy [infiltrating tumor, VTE]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dirty="0">
                <a:latin typeface="Proxima Nova"/>
              </a:rPr>
              <a:t>Budd Chiari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dirty="0">
                <a:latin typeface="Proxima Nova"/>
              </a:rPr>
              <a:t>Wilson’s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00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A24153-8383-2847-8737-7E1783DFE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roxima Nova"/>
              </a:rPr>
              <a:t>Additional labs/workup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0B2638-493D-4844-8FD3-FF1076DDDBD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latin typeface="Proxima Nova"/>
              </a:rPr>
              <a:t>ABG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latin typeface="Proxima Nova"/>
              </a:rPr>
              <a:t>Lactic acid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latin typeface="Proxima Nova"/>
              </a:rPr>
              <a:t>Salicylates</a:t>
            </a:r>
            <a:endParaRPr lang="en-US" sz="2600">
              <a:latin typeface="Proxima Nova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latin typeface="Proxima Nova"/>
              </a:rPr>
              <a:t>Acetaminophen</a:t>
            </a:r>
            <a:endParaRPr lang="en-US" sz="2600">
              <a:latin typeface="Proxima Nova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latin typeface="Proxima Nova"/>
              </a:rPr>
              <a:t>Hepatitis panel</a:t>
            </a:r>
            <a:endParaRPr lang="en-US" sz="2600">
              <a:latin typeface="Proxima Nova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latin typeface="Proxima Nova"/>
              </a:rPr>
              <a:t>HIV</a:t>
            </a:r>
            <a:endParaRPr lang="en-US" sz="2600">
              <a:latin typeface="Proxima Nova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latin typeface="Proxima Nova"/>
              </a:rPr>
              <a:t>EBV, CMV, HSV, Parvovirus, adenovirus 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latin typeface="Proxima Nova"/>
              </a:rPr>
              <a:t>Ceruloplasmin</a:t>
            </a:r>
            <a:endParaRPr lang="en-US" sz="2600">
              <a:latin typeface="Proxima Nova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latin typeface="Proxima Nova"/>
              </a:rPr>
              <a:t>ANA</a:t>
            </a:r>
            <a:endParaRPr lang="en-US" sz="2600">
              <a:latin typeface="Proxima Nova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latin typeface="Proxima Nova"/>
              </a:rPr>
              <a:t>Anti-smooth muscle antibody</a:t>
            </a:r>
            <a:endParaRPr lang="en-US" sz="2600">
              <a:latin typeface="Proxima Nova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latin typeface="Proxima Nova"/>
              </a:rPr>
              <a:t>Ethanol</a:t>
            </a:r>
            <a:endParaRPr lang="en-US" sz="2600">
              <a:latin typeface="Proxima Nova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latin typeface="Proxima Nova"/>
              </a:rPr>
              <a:t>Urine tox screen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2AA8F2-DF04-9E4A-8B66-A19F314B67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>
                <a:latin typeface="Proxima Nova"/>
              </a:rPr>
              <a:t>Ammonia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>
                <a:latin typeface="Proxima Nova"/>
              </a:rPr>
              <a:t>Ferritin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>
                <a:latin typeface="Proxima Nova"/>
              </a:rPr>
              <a:t>Serum osmolality 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>
                <a:latin typeface="Proxima Nova"/>
              </a:rPr>
              <a:t>Urinalysis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>
                <a:latin typeface="Proxima Nova"/>
              </a:rPr>
              <a:t>Blood/urine cultures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>
                <a:latin typeface="Proxima Nova"/>
              </a:rPr>
              <a:t>Peripheral smear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>
                <a:latin typeface="Proxima Nova"/>
              </a:rPr>
              <a:t>Serum osmolality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>
                <a:latin typeface="Proxima Nova"/>
              </a:rPr>
              <a:t>CXR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>
                <a:latin typeface="Proxima Nova"/>
              </a:rPr>
              <a:t>RUQ US with Doppler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079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C153198-7C7E-BF4A-A944-E63A3354F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roxima Nova"/>
              </a:rPr>
              <a:t>Results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A063CCD-6334-C049-89A7-760B8DEBB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410" y="2033898"/>
            <a:ext cx="8344619" cy="426126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dirty="0">
                <a:latin typeface="Proxima Nova"/>
              </a:rPr>
              <a:t>ABG: pH 7.40/ pCO2 21.1 / PaO2 66.9 / CO2 13.1</a:t>
            </a:r>
          </a:p>
          <a:p>
            <a:r>
              <a:rPr lang="en-US" sz="1600" dirty="0">
                <a:latin typeface="Proxima Nova"/>
              </a:rPr>
              <a:t>Lactic acid </a:t>
            </a:r>
            <a:r>
              <a:rPr lang="en-US" sz="1600" dirty="0">
                <a:solidFill>
                  <a:srgbClr val="FF0000"/>
                </a:solidFill>
                <a:latin typeface="Proxima Nova"/>
              </a:rPr>
              <a:t>21</a:t>
            </a:r>
          </a:p>
          <a:p>
            <a:r>
              <a:rPr lang="en-US" sz="1600" dirty="0">
                <a:latin typeface="Proxima Nova"/>
              </a:rPr>
              <a:t>Acetaminophen &lt;10</a:t>
            </a:r>
            <a:endParaRPr lang="en-US" sz="1600"/>
          </a:p>
          <a:p>
            <a:r>
              <a:rPr lang="en-US" sz="1600" dirty="0" err="1">
                <a:latin typeface="Proxima Nova"/>
              </a:rPr>
              <a:t>Salicyclates</a:t>
            </a:r>
            <a:r>
              <a:rPr lang="en-US" sz="1600" dirty="0">
                <a:latin typeface="Proxima Nova"/>
              </a:rPr>
              <a:t> 0.5</a:t>
            </a:r>
            <a:endParaRPr lang="en-US" sz="1600"/>
          </a:p>
          <a:p>
            <a:r>
              <a:rPr lang="en-US" sz="1600" dirty="0">
                <a:latin typeface="Proxima Nova"/>
              </a:rPr>
              <a:t>Ethanol &lt;10</a:t>
            </a:r>
            <a:endParaRPr lang="en-US" sz="1600"/>
          </a:p>
          <a:p>
            <a:r>
              <a:rPr lang="en-US" sz="1600" dirty="0">
                <a:latin typeface="Proxima Nova"/>
              </a:rPr>
              <a:t>Ammonia </a:t>
            </a:r>
            <a:r>
              <a:rPr lang="en-US" sz="1600" dirty="0">
                <a:solidFill>
                  <a:srgbClr val="FF0000"/>
                </a:solidFill>
                <a:latin typeface="Proxima Nova"/>
              </a:rPr>
              <a:t>153</a:t>
            </a:r>
          </a:p>
          <a:p>
            <a:r>
              <a:rPr lang="en-US" sz="1600" dirty="0">
                <a:latin typeface="Proxima Nova"/>
              </a:rPr>
              <a:t>CMV IgM negative</a:t>
            </a:r>
            <a:endParaRPr lang="en-US" sz="1600"/>
          </a:p>
          <a:p>
            <a:r>
              <a:rPr lang="en-US" sz="1600" dirty="0">
                <a:latin typeface="Proxima Nova"/>
              </a:rPr>
              <a:t>EBV IgG </a:t>
            </a:r>
            <a:r>
              <a:rPr lang="en-US" sz="1600" dirty="0">
                <a:solidFill>
                  <a:srgbClr val="FF0000"/>
                </a:solidFill>
                <a:latin typeface="Proxima Nova"/>
              </a:rPr>
              <a:t>2.1</a:t>
            </a:r>
            <a:r>
              <a:rPr lang="en-US" sz="1600" dirty="0">
                <a:latin typeface="Proxima Nova"/>
              </a:rPr>
              <a:t>; viral capsid- </a:t>
            </a:r>
            <a:r>
              <a:rPr lang="en-US" sz="1600" dirty="0">
                <a:solidFill>
                  <a:srgbClr val="FF0000"/>
                </a:solidFill>
                <a:latin typeface="Proxima Nova"/>
              </a:rPr>
              <a:t>positive</a:t>
            </a:r>
            <a:r>
              <a:rPr lang="en-US" sz="1600" dirty="0">
                <a:latin typeface="Proxima Nova"/>
              </a:rPr>
              <a:t> (&gt;1.0 positive)</a:t>
            </a:r>
            <a:endParaRPr lang="en-US" sz="1600"/>
          </a:p>
          <a:p>
            <a:r>
              <a:rPr lang="en-US" sz="1600" dirty="0">
                <a:latin typeface="Proxima Nova"/>
              </a:rPr>
              <a:t>EBV IgM </a:t>
            </a:r>
            <a:r>
              <a:rPr lang="en-US" sz="1600" dirty="0">
                <a:solidFill>
                  <a:srgbClr val="FF0000"/>
                </a:solidFill>
                <a:latin typeface="Proxima Nova"/>
              </a:rPr>
              <a:t>1.7</a:t>
            </a:r>
            <a:r>
              <a:rPr lang="en-US" sz="1600" dirty="0">
                <a:latin typeface="Proxima Nova"/>
              </a:rPr>
              <a:t>; viral capsid- </a:t>
            </a:r>
            <a:r>
              <a:rPr lang="en-US" sz="1600" dirty="0">
                <a:solidFill>
                  <a:srgbClr val="FF0000"/>
                </a:solidFill>
                <a:latin typeface="Proxima Nova"/>
              </a:rPr>
              <a:t>positive</a:t>
            </a:r>
            <a:endParaRPr lang="en-US" sz="1600">
              <a:solidFill>
                <a:srgbClr val="FF0000"/>
              </a:solidFill>
            </a:endParaRPr>
          </a:p>
          <a:p>
            <a:r>
              <a:rPr lang="en-US" sz="1600" dirty="0">
                <a:latin typeface="Proxima Nova"/>
              </a:rPr>
              <a:t>EBV Quant PCR </a:t>
            </a:r>
            <a:r>
              <a:rPr lang="en-US" sz="1600" dirty="0">
                <a:solidFill>
                  <a:srgbClr val="FF0000"/>
                </a:solidFill>
                <a:latin typeface="Proxima Nova"/>
              </a:rPr>
              <a:t>64,402</a:t>
            </a:r>
          </a:p>
          <a:p>
            <a:r>
              <a:rPr lang="en-US" sz="1600" dirty="0">
                <a:latin typeface="Proxima Nova"/>
              </a:rPr>
              <a:t>Hepatitis panel, HIV, HSV- negative</a:t>
            </a:r>
          </a:p>
          <a:p>
            <a:r>
              <a:rPr lang="en-US" sz="1600" dirty="0">
                <a:latin typeface="Proxima Nova"/>
              </a:rPr>
              <a:t>RUQ US w/ Doppler: patent hepatic and portal vasculature</a:t>
            </a:r>
            <a:endParaRPr lang="en-US" sz="160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5555A141-A6B1-7FD0-06E5-0F6025F7AEF9}"/>
              </a:ext>
            </a:extLst>
          </p:cNvPr>
          <p:cNvSpPr txBox="1">
            <a:spLocks/>
          </p:cNvSpPr>
          <p:nvPr/>
        </p:nvSpPr>
        <p:spPr>
          <a:xfrm>
            <a:off x="7095461" y="2390089"/>
            <a:ext cx="4995363" cy="36233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234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7C23E-D067-8445-258C-D0A08B3AD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roxima Nova"/>
              </a:rPr>
              <a:t>Diagnoses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AB456-B818-6795-A910-8CF55804B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Proxima Nova"/>
              </a:rPr>
              <a:t>Acute liver failure due to EBV hepatitis</a:t>
            </a:r>
          </a:p>
          <a:p>
            <a:pPr lvl="1"/>
            <a:r>
              <a:rPr lang="en-US" dirty="0">
                <a:latin typeface="Proxima Nova"/>
              </a:rPr>
              <a:t>Coagulopathy, mild hepatic encephalopathy</a:t>
            </a:r>
            <a:endParaRPr lang="en-US" dirty="0"/>
          </a:p>
          <a:p>
            <a:r>
              <a:rPr lang="en-US" dirty="0">
                <a:latin typeface="Proxima Nova"/>
              </a:rPr>
              <a:t>AKI</a:t>
            </a:r>
          </a:p>
          <a:p>
            <a:r>
              <a:rPr lang="en-US" dirty="0">
                <a:latin typeface="Proxima Nova"/>
              </a:rPr>
              <a:t>Lactic acidosis</a:t>
            </a:r>
          </a:p>
          <a:p>
            <a:r>
              <a:rPr lang="en-US" dirty="0">
                <a:latin typeface="Proxima Nova"/>
              </a:rPr>
              <a:t>Hyponatremia</a:t>
            </a:r>
            <a:endParaRPr lang="en-US"/>
          </a:p>
          <a:p>
            <a:r>
              <a:rPr lang="en-US" dirty="0">
                <a:latin typeface="Proxima Nova"/>
              </a:rPr>
              <a:t>Hyperkalemia</a:t>
            </a:r>
          </a:p>
          <a:p>
            <a:endParaRPr lang="en-US" dirty="0">
              <a:latin typeface="Proxima Nov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99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46B00-B230-87FD-DC16-0122A5D38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roxima Nova"/>
              </a:rPr>
              <a:t>Definition of Acute Liver Failure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1D8F7-CD15-AABF-8EF7-CA5996CC6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Proxima Nova"/>
              </a:rPr>
              <a:t>Interchangeable with fulminant hepatic failure</a:t>
            </a:r>
            <a:endParaRPr lang="en-US" dirty="0"/>
          </a:p>
          <a:p>
            <a:r>
              <a:rPr lang="en-US" dirty="0">
                <a:latin typeface="Proxima Nova"/>
              </a:rPr>
              <a:t>Presence of encephalopathy (regardless of grade!)</a:t>
            </a:r>
          </a:p>
          <a:p>
            <a:pPr marL="0" indent="0">
              <a:buNone/>
            </a:pPr>
            <a:r>
              <a:rPr lang="en-US" dirty="0">
                <a:latin typeface="Proxima Nova"/>
              </a:rPr>
              <a:t>              AND</a:t>
            </a:r>
          </a:p>
          <a:p>
            <a:r>
              <a:rPr lang="en-US" dirty="0">
                <a:latin typeface="Proxima Nova"/>
              </a:rPr>
              <a:t>Coagulopathy (INR &gt;1.5)</a:t>
            </a:r>
          </a:p>
          <a:p>
            <a:r>
              <a:rPr lang="en-US" dirty="0">
                <a:latin typeface="Proxima Nova"/>
              </a:rPr>
              <a:t>Within 26 weeks of the appearance of symptoms in patients with no previous history of underlying liver disease</a:t>
            </a:r>
          </a:p>
        </p:txBody>
      </p:sp>
    </p:spTree>
    <p:extLst>
      <p:ext uri="{BB962C8B-B14F-4D97-AF65-F5344CB8AC3E}">
        <p14:creationId xmlns:p14="http://schemas.microsoft.com/office/powerpoint/2010/main" val="3442040803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</TotalTime>
  <Words>1283</Words>
  <Application>Microsoft Office PowerPoint</Application>
  <PresentationFormat>Widescreen</PresentationFormat>
  <Paragraphs>199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office theme</vt:lpstr>
      <vt:lpstr>Office Theme</vt:lpstr>
      <vt:lpstr>Slate</vt:lpstr>
      <vt:lpstr>ICU CURRICULUM</vt:lpstr>
      <vt:lpstr>Clinical Case</vt:lpstr>
      <vt:lpstr>Initial Labs</vt:lpstr>
      <vt:lpstr>Additional history</vt:lpstr>
      <vt:lpstr>Differential for acute liver failure</vt:lpstr>
      <vt:lpstr>Additional labs/workup</vt:lpstr>
      <vt:lpstr>Results</vt:lpstr>
      <vt:lpstr>Diagnoses</vt:lpstr>
      <vt:lpstr>Definition of Acute Liver Failure</vt:lpstr>
      <vt:lpstr>Clinical Features of Acute Liver Failure</vt:lpstr>
      <vt:lpstr>Etiology</vt:lpstr>
      <vt:lpstr>King's College Criteria</vt:lpstr>
      <vt:lpstr>Management</vt:lpstr>
      <vt:lpstr>Management</vt:lpstr>
      <vt:lpstr>Management of ALF</vt:lpstr>
      <vt:lpstr>N-acetylcysteine (NAC) dosing</vt:lpstr>
      <vt:lpstr>Hepatic encephalopathy</vt:lpstr>
      <vt:lpstr>PowerPoint Presentation</vt:lpstr>
      <vt:lpstr>Management of cerebral edema</vt:lpstr>
      <vt:lpstr>Other Neuroprotective Strategies</vt:lpstr>
      <vt:lpstr>Coagulopathy</vt:lpstr>
      <vt:lpstr>Management of ALF</vt:lpstr>
      <vt:lpstr>Emergency Liver Transplantation (ELT)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Stoelting MD, Austen</cp:lastModifiedBy>
  <cp:revision>829</cp:revision>
  <dcterms:created xsi:type="dcterms:W3CDTF">2023-04-09T06:17:57Z</dcterms:created>
  <dcterms:modified xsi:type="dcterms:W3CDTF">2023-05-10T16:33:12Z</dcterms:modified>
</cp:coreProperties>
</file>