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  <p:sldMasterId id="2147483648" r:id="rId2"/>
    <p:sldMasterId id="2147483687" r:id="rId3"/>
  </p:sldMasterIdLst>
  <p:notesMasterIdLst>
    <p:notesMasterId r:id="rId30"/>
  </p:notesMasterIdLst>
  <p:sldIdLst>
    <p:sldId id="256" r:id="rId4"/>
    <p:sldId id="320" r:id="rId5"/>
    <p:sldId id="325" r:id="rId6"/>
    <p:sldId id="321" r:id="rId7"/>
    <p:sldId id="322" r:id="rId8"/>
    <p:sldId id="323" r:id="rId9"/>
    <p:sldId id="327" r:id="rId10"/>
    <p:sldId id="326" r:id="rId11"/>
    <p:sldId id="328" r:id="rId12"/>
    <p:sldId id="277" r:id="rId13"/>
    <p:sldId id="278" r:id="rId14"/>
    <p:sldId id="281" r:id="rId15"/>
    <p:sldId id="284" r:id="rId16"/>
    <p:sldId id="310" r:id="rId17"/>
    <p:sldId id="304" r:id="rId18"/>
    <p:sldId id="303" r:id="rId19"/>
    <p:sldId id="331" r:id="rId20"/>
    <p:sldId id="330" r:id="rId21"/>
    <p:sldId id="329" r:id="rId22"/>
    <p:sldId id="308" r:id="rId23"/>
    <p:sldId id="332" r:id="rId24"/>
    <p:sldId id="316" r:id="rId25"/>
    <p:sldId id="317" r:id="rId26"/>
    <p:sldId id="318" r:id="rId27"/>
    <p:sldId id="299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C7C7"/>
    <a:srgbClr val="09A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48C08-67B3-5703-A78A-5A012E295728}" v="3055" dt="2023-05-08T06:44:44.652"/>
  </p1510:revLst>
</p1510:revInfo>
</file>

<file path=ppt/tableStyles.xml><?xml version="1.0" encoding="utf-8"?>
<a:tblStyleLst xmlns:a="http://schemas.openxmlformats.org/drawingml/2006/main" def="{8EB06C77-0FC5-442A-AB87-FC4135D10B3B}">
  <a:tblStyle styleId="{8EB06C77-0FC5-442A-AB87-FC4135D10B3B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60" autoAdjust="0"/>
  </p:normalViewPr>
  <p:slideViewPr>
    <p:cSldViewPr snapToGrid="0" snapToObjects="1">
      <p:cViewPr varScale="1">
        <p:scale>
          <a:sx n="76" d="100"/>
          <a:sy n="76" d="100"/>
        </p:scale>
        <p:origin x="164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7763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baseline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CVVH utilizes </a:t>
            </a:r>
            <a:r>
              <a:rPr lang="en-US" i="1" dirty="0"/>
              <a:t>convection. </a:t>
            </a:r>
            <a:r>
              <a:rPr lang="en-US" dirty="0"/>
              <a:t>Replacement fluid is administered to maintain euvolemia and dilute the plasma concentration of solutes not present in the replacement fluid (i.e. urea nitrogen, creatinine). 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CVVHD utilizes </a:t>
            </a:r>
            <a:r>
              <a:rPr lang="en-US" i="1" dirty="0"/>
              <a:t>diffusion and convection</a:t>
            </a:r>
            <a:r>
              <a:rPr lang="en-US" dirty="0"/>
              <a:t>. Replacement fluid is not used in CVVHD. 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CVVHDF uses a combination of </a:t>
            </a:r>
            <a:r>
              <a:rPr lang="en-US" i="1" dirty="0"/>
              <a:t>convection and diffusion.</a:t>
            </a:r>
            <a:r>
              <a:rPr lang="en-US" dirty="0"/>
              <a:t> Replacement fluid is also used to maintain euvolemia as in CVVH.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middle molecules: vitamin B12, b2 </a:t>
            </a:r>
            <a:r>
              <a:rPr lang="en-US" b="0" i="0" u="none" strike="noStrike" dirty="0" err="1">
                <a:effectLst/>
                <a:latin typeface="-apple-system"/>
              </a:rPr>
              <a:t>microglobulin</a:t>
            </a:r>
            <a:r>
              <a:rPr lang="en-US" b="0" i="0" u="none" strike="noStrike" dirty="0">
                <a:effectLst/>
                <a:latin typeface="-apple-system"/>
              </a:rPr>
              <a:t>, kappa light chains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-apple-system"/>
              </a:rPr>
              <a:t>not middle molecules: urea, creatinine (too small); albumin (too large)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F701E-9ED4-4447-9F47-D234B5B8A134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54598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8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39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2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6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31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4776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4363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90F8-0E75-EE45-9195-7C8C89FF7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72290"/>
            <a:ext cx="6858000" cy="2387600"/>
          </a:xfrm>
        </p:spPr>
        <p:txBody>
          <a:bodyPr anchor="b">
            <a:normAutofit/>
          </a:bodyPr>
          <a:lstStyle>
            <a:lvl1pPr algn="ctr">
              <a:defRPr sz="3713" b="1" i="0">
                <a:solidFill>
                  <a:srgbClr val="075080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6E5C-102E-4749-85B4-3A51E6A9D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51965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75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6EAE1-6BFC-6446-943F-7F22DCAFF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9681" y="478186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CD39-191C-7943-9763-9A6C6D2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4284-9183-654F-B2C2-0FDC66E83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rgbClr val="81C34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2D09B-98DD-FC4A-93B6-9279D5D98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9681" y="478186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2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8536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6A8F002-6A00-D946-9DF2-8F69CB188FDD}"/>
              </a:ext>
            </a:extLst>
          </p:cNvPr>
          <p:cNvSpPr/>
          <p:nvPr userDrawn="1"/>
        </p:nvSpPr>
        <p:spPr>
          <a:xfrm flipH="1">
            <a:off x="3414252" y="4749345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73" y="2361743"/>
            <a:ext cx="5431735" cy="2387600"/>
          </a:xfrm>
        </p:spPr>
        <p:txBody>
          <a:bodyPr anchor="b">
            <a:normAutofit/>
          </a:bodyPr>
          <a:lstStyle>
            <a:lvl1pPr algn="ctr">
              <a:defRPr sz="3713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73" y="4841418"/>
            <a:ext cx="5431735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75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19222-797D-3444-BEBD-19A71FCFA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9804" y="5491622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04091"/>
            <a:ext cx="6858000" cy="2387600"/>
          </a:xfrm>
        </p:spPr>
        <p:txBody>
          <a:bodyPr anchor="b">
            <a:normAutofit/>
          </a:bodyPr>
          <a:lstStyle>
            <a:lvl1pPr algn="ctr">
              <a:defRPr sz="3713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83766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75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6DDB9D4-EBB3-0141-A850-F32AA8F8DFC7}"/>
              </a:ext>
            </a:extLst>
          </p:cNvPr>
          <p:cNvSpPr/>
          <p:nvPr userDrawn="1"/>
        </p:nvSpPr>
        <p:spPr>
          <a:xfrm flipH="1">
            <a:off x="3414252" y="4749345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7D97B-661A-CF41-AA7F-3FA954A55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9804" y="5491622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09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735" y="354037"/>
            <a:ext cx="5203417" cy="2387600"/>
          </a:xfrm>
        </p:spPr>
        <p:txBody>
          <a:bodyPr anchor="b">
            <a:normAutofit/>
          </a:bodyPr>
          <a:lstStyle>
            <a:lvl1pPr algn="ctr">
              <a:defRPr sz="3713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735" y="2833712"/>
            <a:ext cx="5203417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75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EDF6D2-2AD9-1341-A0D2-16070966B4BA}"/>
              </a:ext>
            </a:extLst>
          </p:cNvPr>
          <p:cNvSpPr/>
          <p:nvPr userDrawn="1"/>
        </p:nvSpPr>
        <p:spPr>
          <a:xfrm flipH="1">
            <a:off x="3414252" y="4749345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615FE-BD43-DF4A-A7AA-9C130B051A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9804" y="5491622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1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77" y="367751"/>
            <a:ext cx="4425399" cy="3924395"/>
          </a:xfrm>
        </p:spPr>
        <p:txBody>
          <a:bodyPr anchor="b">
            <a:normAutofit/>
          </a:bodyPr>
          <a:lstStyle>
            <a:lvl1pPr algn="l">
              <a:defRPr sz="3713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8" y="4442793"/>
            <a:ext cx="4323522" cy="1597189"/>
          </a:xfrm>
        </p:spPr>
        <p:txBody>
          <a:bodyPr>
            <a:normAutofit/>
          </a:bodyPr>
          <a:lstStyle>
            <a:lvl1pPr marL="0" indent="0" algn="l">
              <a:buNone/>
              <a:defRPr sz="1575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F049771-8B7E-E74D-8CB7-011F382C193C}"/>
              </a:ext>
            </a:extLst>
          </p:cNvPr>
          <p:cNvSpPr/>
          <p:nvPr userDrawn="1"/>
        </p:nvSpPr>
        <p:spPr>
          <a:xfrm flipH="1">
            <a:off x="3414252" y="4749345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C4FB1-C30D-CD4D-9237-C180D94D4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9804" y="5491622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0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0B6A732D-881A-7245-B421-BF02E6DE2CB7}"/>
              </a:ext>
            </a:extLst>
          </p:cNvPr>
          <p:cNvSpPr/>
          <p:nvPr userDrawn="1"/>
        </p:nvSpPr>
        <p:spPr>
          <a:xfrm rot="10800000">
            <a:off x="622818" y="1558212"/>
            <a:ext cx="8521182" cy="909958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0800000" flipH="1">
            <a:off x="1" y="-4890"/>
            <a:ext cx="9146145" cy="3139975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20" y="502752"/>
            <a:ext cx="8128699" cy="1055463"/>
          </a:xfrm>
        </p:spPr>
        <p:txBody>
          <a:bodyPr anchor="b"/>
          <a:lstStyle>
            <a:lvl1pPr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820" y="1799917"/>
            <a:ext cx="4072541" cy="1195213"/>
          </a:xfrm>
        </p:spPr>
        <p:txBody>
          <a:bodyPr/>
          <a:lstStyle>
            <a:lvl1pPr marL="0" indent="0">
              <a:buNone/>
              <a:defRPr sz="1350">
                <a:solidFill>
                  <a:srgbClr val="81C34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41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6200000" flipH="1">
            <a:off x="2091194" y="-2091190"/>
            <a:ext cx="4961615" cy="9144001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585" y="198713"/>
            <a:ext cx="4907434" cy="1861582"/>
          </a:xfrm>
        </p:spPr>
        <p:txBody>
          <a:bodyPr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479" y="2129542"/>
            <a:ext cx="4072541" cy="1299458"/>
          </a:xfrm>
        </p:spPr>
        <p:txBody>
          <a:bodyPr/>
          <a:lstStyle>
            <a:lvl1pPr marL="0" indent="0" algn="r">
              <a:buNone/>
              <a:defRPr sz="1350">
                <a:solidFill>
                  <a:srgbClr val="075080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853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765" y="2818043"/>
            <a:ext cx="17988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2727" y="1784187"/>
            <a:ext cx="4139293" cy="4351338"/>
          </a:xfrm>
        </p:spPr>
        <p:txBody>
          <a:bodyPr/>
          <a:lstStyle>
            <a:lvl1pPr marL="289322" indent="-289322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A24622C3-5E9E-D346-8F96-1E0DE9C25970}"/>
              </a:ext>
            </a:extLst>
          </p:cNvPr>
          <p:cNvSpPr/>
          <p:nvPr userDrawn="1"/>
        </p:nvSpPr>
        <p:spPr>
          <a:xfrm flipV="1">
            <a:off x="2979079" y="2353763"/>
            <a:ext cx="1" cy="2254121"/>
          </a:xfrm>
          <a:prstGeom prst="line">
            <a:avLst/>
          </a:prstGeom>
          <a:ln w="34925">
            <a:solidFill>
              <a:schemeClr val="bg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6365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C03FDD6-46CC-1E49-A404-748D82D71DA3}"/>
              </a:ext>
            </a:extLst>
          </p:cNvPr>
          <p:cNvSpPr/>
          <p:nvPr userDrawn="1"/>
        </p:nvSpPr>
        <p:spPr>
          <a:xfrm rot="5400000" flipH="1">
            <a:off x="3633701" y="3198180"/>
            <a:ext cx="6435618" cy="884029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Right Triangle 6">
            <a:extLst>
              <a:ext uri="{FF2B5EF4-FFF2-40B4-BE49-F238E27FC236}">
                <a16:creationId xmlns:a16="http://schemas.microsoft.com/office/drawing/2014/main" id="{A7F42498-4621-B54F-9EBD-C43964478D69}"/>
              </a:ext>
            </a:extLst>
          </p:cNvPr>
          <p:cNvSpPr/>
          <p:nvPr userDrawn="1"/>
        </p:nvSpPr>
        <p:spPr>
          <a:xfrm rot="16200000" flipH="1">
            <a:off x="3864527" y="1583776"/>
            <a:ext cx="6857999" cy="369045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83C119-1640-7042-BAAF-B3974CD2357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61828" y="358581"/>
            <a:ext cx="179886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FC8228-0721-3D49-9065-94830BDB012D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7061828" y="1708695"/>
            <a:ext cx="1798865" cy="2818831"/>
          </a:xfrm>
        </p:spPr>
        <p:txBody>
          <a:bodyPr>
            <a:normAutofit/>
          </a:bodyPr>
          <a:lstStyle>
            <a:lvl1pPr marL="289322" indent="-289322" algn="l">
              <a:buFont typeface="+mj-lt"/>
              <a:buAutoNum type="arabicPeriod"/>
              <a:defRPr sz="11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44106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EF59A923-87AF-BC41-899C-046E2E4ECA39}"/>
              </a:ext>
            </a:extLst>
          </p:cNvPr>
          <p:cNvSpPr/>
          <p:nvPr userDrawn="1"/>
        </p:nvSpPr>
        <p:spPr>
          <a:xfrm>
            <a:off x="3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5A7478-F98E-5340-9B3F-FC77A5F1010D}"/>
              </a:ext>
            </a:extLst>
          </p:cNvPr>
          <p:cNvSpPr/>
          <p:nvPr userDrawn="1"/>
        </p:nvSpPr>
        <p:spPr>
          <a:xfrm flipH="1">
            <a:off x="628651" y="5266047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26950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8F49-57E6-8147-ACC7-3F388DBF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9702-A92D-E148-8665-93CE1B4D8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A496E-E8CF-AF40-A881-67122660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A107690-0D15-A744-A05B-0B3937F5878B}"/>
              </a:ext>
            </a:extLst>
          </p:cNvPr>
          <p:cNvSpPr/>
          <p:nvPr userDrawn="1"/>
        </p:nvSpPr>
        <p:spPr>
          <a:xfrm>
            <a:off x="3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04BBD68-2894-2D4F-B3C3-0E38EC727E17}"/>
              </a:ext>
            </a:extLst>
          </p:cNvPr>
          <p:cNvSpPr/>
          <p:nvPr userDrawn="1"/>
        </p:nvSpPr>
        <p:spPr>
          <a:xfrm flipH="1">
            <a:off x="628651" y="5266047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81560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01469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4E6A-B5CD-FE40-A081-B88F26AC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5D1E6-A89B-2E44-8187-B274E988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81C34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655B7-8289-7D4E-8271-6E831DA8F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41B20-128F-5446-B212-69D8907B5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81C34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68F55-ED0D-2B40-87F7-3A66654A2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F6ED3C4-5304-8345-AA0F-FB19E9069AAE}"/>
              </a:ext>
            </a:extLst>
          </p:cNvPr>
          <p:cNvSpPr/>
          <p:nvPr userDrawn="1"/>
        </p:nvSpPr>
        <p:spPr>
          <a:xfrm>
            <a:off x="3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B9CF755-301C-C947-885A-BC9A41838C8F}"/>
              </a:ext>
            </a:extLst>
          </p:cNvPr>
          <p:cNvSpPr/>
          <p:nvPr userDrawn="1"/>
        </p:nvSpPr>
        <p:spPr>
          <a:xfrm flipH="1">
            <a:off x="628651" y="5266047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6226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1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80CD386-E90E-674A-861A-C793C3A2E586}"/>
              </a:ext>
            </a:extLst>
          </p:cNvPr>
          <p:cNvSpPr/>
          <p:nvPr userDrawn="1"/>
        </p:nvSpPr>
        <p:spPr>
          <a:xfrm rot="10800000">
            <a:off x="4332737" y="1347986"/>
            <a:ext cx="481965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D53BCA90-8D6B-FA4F-89E9-A9903809BA95}"/>
              </a:ext>
            </a:extLst>
          </p:cNvPr>
          <p:cNvSpPr/>
          <p:nvPr userDrawn="1"/>
        </p:nvSpPr>
        <p:spPr>
          <a:xfrm rot="10800000" flipH="1">
            <a:off x="1" y="0"/>
            <a:ext cx="9161858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1AD52-EF37-3C46-B5D1-4AC37ABB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C630B4-28E1-2440-8C71-824AA01B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04533"/>
            <a:ext cx="7886700" cy="37724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87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4473916-2D7A-0F4F-8E76-2E3AA647ACEA}"/>
              </a:ext>
            </a:extLst>
          </p:cNvPr>
          <p:cNvSpPr/>
          <p:nvPr userDrawn="1"/>
        </p:nvSpPr>
        <p:spPr>
          <a:xfrm rot="10800000">
            <a:off x="4332737" y="1347986"/>
            <a:ext cx="481965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91DCBB71-AB08-BF40-A1EE-002F719092A2}"/>
              </a:ext>
            </a:extLst>
          </p:cNvPr>
          <p:cNvSpPr/>
          <p:nvPr userDrawn="1"/>
        </p:nvSpPr>
        <p:spPr>
          <a:xfrm rot="10800000" flipH="1">
            <a:off x="1" y="0"/>
            <a:ext cx="9161858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6F0901-4F92-8441-8D26-F74CC3F0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87A32D-F0A2-C547-84E2-1370140CF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23267"/>
            <a:ext cx="3886200" cy="40536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3FE6A3-4AEB-9B41-82EA-C579B5C04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23267"/>
            <a:ext cx="3886200" cy="40536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251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4A33-BA02-6D4B-955F-182C566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63FC-DD18-684D-8DB3-5D7E1BFFB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6D6DD-ECCB-034C-B0E3-E5043DB3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AEDBE93-2563-2345-91FE-0F6A4CAC9CE6}"/>
              </a:ext>
            </a:extLst>
          </p:cNvPr>
          <p:cNvSpPr/>
          <p:nvPr userDrawn="1"/>
        </p:nvSpPr>
        <p:spPr>
          <a:xfrm>
            <a:off x="3" y="5408165"/>
            <a:ext cx="7757491" cy="1454727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729290B-EDBD-2449-B2B6-12BE30164801}"/>
              </a:ext>
            </a:extLst>
          </p:cNvPr>
          <p:cNvSpPr/>
          <p:nvPr userDrawn="1"/>
        </p:nvSpPr>
        <p:spPr>
          <a:xfrm flipH="1">
            <a:off x="1386509" y="5408165"/>
            <a:ext cx="7757491" cy="1454727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5245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68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90F8-0E75-EE45-9195-7C8C89FF7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72290"/>
            <a:ext cx="6858000" cy="2387600"/>
          </a:xfrm>
        </p:spPr>
        <p:txBody>
          <a:bodyPr anchor="b">
            <a:normAutofit/>
          </a:bodyPr>
          <a:lstStyle>
            <a:lvl1pPr algn="ctr">
              <a:defRPr sz="4950" b="1" i="0">
                <a:solidFill>
                  <a:srgbClr val="075080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E6E5C-102E-4749-85B4-3A51E6A9D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51965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6EAE1-6BFC-6446-943F-7F22DCAFF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9681" y="478185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CD39-191C-7943-9763-9A6C6D2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4284-9183-654F-B2C2-0FDC66E83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81C34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2D09B-98DD-FC4A-93B6-9279D5D985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9681" y="478185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28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6A8F002-6A00-D946-9DF2-8F69CB188FDD}"/>
              </a:ext>
            </a:extLst>
          </p:cNvPr>
          <p:cNvSpPr/>
          <p:nvPr userDrawn="1"/>
        </p:nvSpPr>
        <p:spPr>
          <a:xfrm flipH="1">
            <a:off x="3414251" y="4749343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72" y="2361743"/>
            <a:ext cx="5431735" cy="2387600"/>
          </a:xfrm>
        </p:spPr>
        <p:txBody>
          <a:bodyPr anchor="b">
            <a:normAutofit/>
          </a:bodyPr>
          <a:lstStyle>
            <a:lvl1pPr algn="ctr">
              <a:defRPr sz="495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72" y="4841418"/>
            <a:ext cx="543173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19222-797D-3444-BEBD-19A71FCFA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9804" y="5491620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2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04091"/>
            <a:ext cx="6858000" cy="2387600"/>
          </a:xfrm>
        </p:spPr>
        <p:txBody>
          <a:bodyPr anchor="b">
            <a:normAutofit/>
          </a:bodyPr>
          <a:lstStyle>
            <a:lvl1pPr algn="ctr">
              <a:defRPr sz="495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83766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6DDB9D4-EBB3-0141-A850-F32AA8F8DFC7}"/>
              </a:ext>
            </a:extLst>
          </p:cNvPr>
          <p:cNvSpPr/>
          <p:nvPr userDrawn="1"/>
        </p:nvSpPr>
        <p:spPr>
          <a:xfrm flipH="1">
            <a:off x="3414251" y="4749343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7D97B-661A-CF41-AA7F-3FA954A55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9804" y="5491620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09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736" y="354037"/>
            <a:ext cx="5203417" cy="2387600"/>
          </a:xfrm>
        </p:spPr>
        <p:txBody>
          <a:bodyPr anchor="b">
            <a:normAutofit/>
          </a:bodyPr>
          <a:lstStyle>
            <a:lvl1pPr algn="ctr">
              <a:defRPr sz="495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736" y="2833712"/>
            <a:ext cx="520341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4EDF6D2-2AD9-1341-A0D2-16070966B4BA}"/>
              </a:ext>
            </a:extLst>
          </p:cNvPr>
          <p:cNvSpPr/>
          <p:nvPr userDrawn="1"/>
        </p:nvSpPr>
        <p:spPr>
          <a:xfrm flipH="1">
            <a:off x="3414251" y="4749343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615FE-BD43-DF4A-A7AA-9C130B051A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9804" y="5491620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12163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B66BC5-B963-8A45-8364-1C9501765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477" y="367749"/>
            <a:ext cx="4425399" cy="3924395"/>
          </a:xfrm>
        </p:spPr>
        <p:txBody>
          <a:bodyPr anchor="b">
            <a:normAutofit/>
          </a:bodyPr>
          <a:lstStyle>
            <a:lvl1pPr algn="l">
              <a:defRPr sz="495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F6FD3E-9D3D-B14D-9831-6524C3690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8" y="4442791"/>
            <a:ext cx="4323522" cy="1597189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75080"/>
                </a:solidFill>
                <a:latin typeface="Proxima Nova" panose="0200050603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F049771-8B7E-E74D-8CB7-011F382C193C}"/>
              </a:ext>
            </a:extLst>
          </p:cNvPr>
          <p:cNvSpPr/>
          <p:nvPr userDrawn="1"/>
        </p:nvSpPr>
        <p:spPr>
          <a:xfrm flipH="1">
            <a:off x="3414251" y="4749343"/>
            <a:ext cx="5729747" cy="2113547"/>
          </a:xfrm>
          <a:prstGeom prst="rt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77000"/>
                </a:schemeClr>
              </a:gs>
              <a:gs pos="83000">
                <a:schemeClr val="bg1">
                  <a:shade val="100000"/>
                  <a:satMod val="11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C4FB1-C30D-CD4D-9237-C180D94D4B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9804" y="5491620"/>
            <a:ext cx="2944638" cy="1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0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5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0B6A732D-881A-7245-B421-BF02E6DE2CB7}"/>
              </a:ext>
            </a:extLst>
          </p:cNvPr>
          <p:cNvSpPr/>
          <p:nvPr userDrawn="1"/>
        </p:nvSpPr>
        <p:spPr>
          <a:xfrm rot="10800000">
            <a:off x="622818" y="1558212"/>
            <a:ext cx="8521182" cy="909958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0800000" flipH="1">
            <a:off x="0" y="-4890"/>
            <a:ext cx="9146145" cy="3139975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19" y="502750"/>
            <a:ext cx="8128699" cy="105546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819" y="1799915"/>
            <a:ext cx="4072541" cy="1195213"/>
          </a:xfrm>
        </p:spPr>
        <p:txBody>
          <a:bodyPr/>
          <a:lstStyle>
            <a:lvl1pPr marL="0" indent="0">
              <a:buNone/>
              <a:defRPr sz="1800">
                <a:solidFill>
                  <a:srgbClr val="81C34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41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alt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3F28A6-D0C1-B049-A0B3-8908CE9838FB}"/>
              </a:ext>
            </a:extLst>
          </p:cNvPr>
          <p:cNvSpPr/>
          <p:nvPr userDrawn="1"/>
        </p:nvSpPr>
        <p:spPr>
          <a:xfrm rot="16200000" flipH="1">
            <a:off x="2091193" y="-2091190"/>
            <a:ext cx="4961615" cy="9144001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2396D0-4674-9045-9093-44B2420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585" y="198713"/>
            <a:ext cx="4907434" cy="1861582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7365CF-E01B-6144-9E57-AA6F0C25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9478" y="2129542"/>
            <a:ext cx="4072541" cy="1299458"/>
          </a:xfrm>
        </p:spPr>
        <p:txBody>
          <a:bodyPr/>
          <a:lstStyle>
            <a:lvl1pPr marL="0" indent="0" algn="r">
              <a:buNone/>
              <a:defRPr sz="1800">
                <a:solidFill>
                  <a:srgbClr val="07508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853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Page">
    <p:bg>
      <p:bgPr>
        <a:solidFill>
          <a:srgbClr val="075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764" y="2818041"/>
            <a:ext cx="17988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2726" y="1784187"/>
            <a:ext cx="4139293" cy="4351338"/>
          </a:xfrm>
        </p:spPr>
        <p:txBody>
          <a:bodyPr/>
          <a:lstStyle>
            <a:lvl1pPr marL="385763" indent="-385763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  <p:sp>
        <p:nvSpPr>
          <p:cNvPr id="7" name="Shape 101">
            <a:extLst>
              <a:ext uri="{FF2B5EF4-FFF2-40B4-BE49-F238E27FC236}">
                <a16:creationId xmlns:a16="http://schemas.microsoft.com/office/drawing/2014/main" id="{A24622C3-5E9E-D346-8F96-1E0DE9C25970}"/>
              </a:ext>
            </a:extLst>
          </p:cNvPr>
          <p:cNvSpPr/>
          <p:nvPr userDrawn="1"/>
        </p:nvSpPr>
        <p:spPr>
          <a:xfrm flipV="1">
            <a:off x="2979078" y="2353761"/>
            <a:ext cx="1" cy="2254121"/>
          </a:xfrm>
          <a:prstGeom prst="line">
            <a:avLst/>
          </a:prstGeom>
          <a:ln w="34925">
            <a:solidFill>
              <a:schemeClr val="bg1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6365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-Al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8C03FDD6-46CC-1E49-A404-748D82D71DA3}"/>
              </a:ext>
            </a:extLst>
          </p:cNvPr>
          <p:cNvSpPr/>
          <p:nvPr userDrawn="1"/>
        </p:nvSpPr>
        <p:spPr>
          <a:xfrm rot="5400000" flipH="1">
            <a:off x="3633701" y="3198178"/>
            <a:ext cx="6435618" cy="884029"/>
          </a:xfrm>
          <a:prstGeom prst="rtTriangle">
            <a:avLst/>
          </a:prstGeom>
          <a:solidFill>
            <a:srgbClr val="81C3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ight Triangle 6">
            <a:extLst>
              <a:ext uri="{FF2B5EF4-FFF2-40B4-BE49-F238E27FC236}">
                <a16:creationId xmlns:a16="http://schemas.microsoft.com/office/drawing/2014/main" id="{A7F42498-4621-B54F-9EBD-C43964478D69}"/>
              </a:ext>
            </a:extLst>
          </p:cNvPr>
          <p:cNvSpPr/>
          <p:nvPr userDrawn="1"/>
        </p:nvSpPr>
        <p:spPr>
          <a:xfrm rot="16200000" flipH="1">
            <a:off x="3864526" y="1583776"/>
            <a:ext cx="6857999" cy="369045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860" h="3525644">
                <a:moveTo>
                  <a:pt x="0" y="0"/>
                </a:moveTo>
                <a:lnTo>
                  <a:pt x="12194604" y="1744554"/>
                </a:lnTo>
                <a:cubicBezTo>
                  <a:pt x="12196099" y="2351516"/>
                  <a:pt x="12190505" y="2918682"/>
                  <a:pt x="12192000" y="3525644"/>
                </a:cubicBezTo>
                <a:lnTo>
                  <a:pt x="0" y="3525644"/>
                </a:lnTo>
                <a:lnTo>
                  <a:pt x="0" y="0"/>
                </a:ln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83C119-1640-7042-BAAF-B3974CD2357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61827" y="358579"/>
            <a:ext cx="1798865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FC8228-0721-3D49-9065-94830BDB012D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7061827" y="1708693"/>
            <a:ext cx="1798865" cy="2818831"/>
          </a:xfrm>
        </p:spPr>
        <p:txBody>
          <a:bodyPr>
            <a:normAutofit/>
          </a:bodyPr>
          <a:lstStyle>
            <a:lvl1pPr marL="385763" indent="-385763" algn="l">
              <a:buFont typeface="+mj-lt"/>
              <a:buAutoNum type="arabicPeriod"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Welcome</a:t>
            </a:r>
          </a:p>
          <a:p>
            <a:pPr lvl="0"/>
            <a:r>
              <a:rPr lang="en-US" dirty="0"/>
              <a:t>Point One</a:t>
            </a:r>
          </a:p>
          <a:p>
            <a:pPr lvl="0"/>
            <a:r>
              <a:rPr lang="en-US" dirty="0"/>
              <a:t>Point Two</a:t>
            </a:r>
          </a:p>
          <a:p>
            <a:pPr lvl="0"/>
            <a:r>
              <a:rPr lang="en-US" dirty="0"/>
              <a:t>Point Three</a:t>
            </a:r>
          </a:p>
          <a:p>
            <a:pPr lvl="0"/>
            <a:r>
              <a:rPr lang="en-US" dirty="0"/>
              <a:t>Point Four</a:t>
            </a:r>
          </a:p>
          <a:p>
            <a:pPr lvl="0"/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44106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EF59A923-87AF-BC41-899C-046E2E4ECA39}"/>
              </a:ext>
            </a:extLst>
          </p:cNvPr>
          <p:cNvSpPr/>
          <p:nvPr userDrawn="1"/>
        </p:nvSpPr>
        <p:spPr>
          <a:xfrm>
            <a:off x="2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72BEF-FABD-384B-9886-207A9DEC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53EE-0582-944F-9DCC-8D1CB431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5A7478-F98E-5340-9B3F-FC77A5F1010D}"/>
              </a:ext>
            </a:extLst>
          </p:cNvPr>
          <p:cNvSpPr/>
          <p:nvPr userDrawn="1"/>
        </p:nvSpPr>
        <p:spPr>
          <a:xfrm flipH="1">
            <a:off x="628650" y="5266045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26950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8F49-57E6-8147-ACC7-3F388DBF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9702-A92D-E148-8665-93CE1B4D8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A496E-E8CF-AF40-A881-67122660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A107690-0D15-A744-A05B-0B3937F5878B}"/>
              </a:ext>
            </a:extLst>
          </p:cNvPr>
          <p:cNvSpPr/>
          <p:nvPr userDrawn="1"/>
        </p:nvSpPr>
        <p:spPr>
          <a:xfrm>
            <a:off x="2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04BBD68-2894-2D4F-B3C3-0E38EC727E17}"/>
              </a:ext>
            </a:extLst>
          </p:cNvPr>
          <p:cNvSpPr/>
          <p:nvPr userDrawn="1"/>
        </p:nvSpPr>
        <p:spPr>
          <a:xfrm flipH="1">
            <a:off x="628650" y="5266045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15606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4E6A-B5CD-FE40-A081-B88F26AC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5D1E6-A89B-2E44-8187-B274E988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81C34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655B7-8289-7D4E-8271-6E831DA8F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41B20-128F-5446-B212-69D8907B5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81C34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68F55-ED0D-2B40-87F7-3A66654A2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F6ED3C4-5304-8345-AA0F-FB19E9069AAE}"/>
              </a:ext>
            </a:extLst>
          </p:cNvPr>
          <p:cNvSpPr/>
          <p:nvPr userDrawn="1"/>
        </p:nvSpPr>
        <p:spPr>
          <a:xfrm>
            <a:off x="2" y="5952931"/>
            <a:ext cx="4852451" cy="909958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B9CF755-301C-C947-885A-BC9A41838C8F}"/>
              </a:ext>
            </a:extLst>
          </p:cNvPr>
          <p:cNvSpPr/>
          <p:nvPr userDrawn="1"/>
        </p:nvSpPr>
        <p:spPr>
          <a:xfrm flipH="1">
            <a:off x="628650" y="5266045"/>
            <a:ext cx="8515349" cy="1596845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22634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-1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80CD386-E90E-674A-861A-C793C3A2E586}"/>
              </a:ext>
            </a:extLst>
          </p:cNvPr>
          <p:cNvSpPr/>
          <p:nvPr userDrawn="1"/>
        </p:nvSpPr>
        <p:spPr>
          <a:xfrm rot="10800000">
            <a:off x="4332737" y="1347986"/>
            <a:ext cx="481965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D53BCA90-8D6B-FA4F-89E9-A9903809BA95}"/>
              </a:ext>
            </a:extLst>
          </p:cNvPr>
          <p:cNvSpPr/>
          <p:nvPr userDrawn="1"/>
        </p:nvSpPr>
        <p:spPr>
          <a:xfrm rot="10800000" flipH="1">
            <a:off x="0" y="0"/>
            <a:ext cx="9161858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1AD52-EF37-3C46-B5D1-4AC37ABB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C630B4-28E1-2440-8C71-824AA01B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04533"/>
            <a:ext cx="7886700" cy="37724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8784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4473916-2D7A-0F4F-8E76-2E3AA647ACEA}"/>
              </a:ext>
            </a:extLst>
          </p:cNvPr>
          <p:cNvSpPr/>
          <p:nvPr userDrawn="1"/>
        </p:nvSpPr>
        <p:spPr>
          <a:xfrm rot="10800000">
            <a:off x="4332737" y="1347986"/>
            <a:ext cx="4819650" cy="514680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ight Triangle 6">
            <a:extLst>
              <a:ext uri="{FF2B5EF4-FFF2-40B4-BE49-F238E27FC236}">
                <a16:creationId xmlns:a16="http://schemas.microsoft.com/office/drawing/2014/main" id="{91DCBB71-AB08-BF40-A1EE-002F719092A2}"/>
              </a:ext>
            </a:extLst>
          </p:cNvPr>
          <p:cNvSpPr/>
          <p:nvPr userDrawn="1"/>
        </p:nvSpPr>
        <p:spPr>
          <a:xfrm rot="10800000" flipH="1">
            <a:off x="0" y="0"/>
            <a:ext cx="9161858" cy="1849190"/>
          </a:xfrm>
          <a:custGeom>
            <a:avLst/>
            <a:gdLst>
              <a:gd name="connsiteX0" fmla="*/ 0 w 12192000"/>
              <a:gd name="connsiteY0" fmla="*/ 0 h 3525644"/>
              <a:gd name="connsiteX1" fmla="*/ 12192000 w 12192000"/>
              <a:gd name="connsiteY1" fmla="*/ 0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73339 w 12192000"/>
              <a:gd name="connsiteY1" fmla="*/ 1688841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2000"/>
              <a:gd name="connsiteY0" fmla="*/ 0 h 3525644"/>
              <a:gd name="connsiteX1" fmla="*/ 12187516 w 12192000"/>
              <a:gd name="connsiteY1" fmla="*/ 1704759 h 3525644"/>
              <a:gd name="connsiteX2" fmla="*/ 12192000 w 12192000"/>
              <a:gd name="connsiteY2" fmla="*/ 3525644 h 3525644"/>
              <a:gd name="connsiteX3" fmla="*/ 0 w 12192000"/>
              <a:gd name="connsiteY3" fmla="*/ 3525644 h 3525644"/>
              <a:gd name="connsiteX4" fmla="*/ 0 w 12192000"/>
              <a:gd name="connsiteY4" fmla="*/ 0 h 3525644"/>
              <a:gd name="connsiteX0" fmla="*/ 0 w 12194860"/>
              <a:gd name="connsiteY0" fmla="*/ 0 h 3525644"/>
              <a:gd name="connsiteX1" fmla="*/ 12194604 w 12194860"/>
              <a:gd name="connsiteY1" fmla="*/ 1744554 h 3525644"/>
              <a:gd name="connsiteX2" fmla="*/ 12192000 w 12194860"/>
              <a:gd name="connsiteY2" fmla="*/ 3525644 h 3525644"/>
              <a:gd name="connsiteX3" fmla="*/ 0 w 12194860"/>
              <a:gd name="connsiteY3" fmla="*/ 3525644 h 3525644"/>
              <a:gd name="connsiteX4" fmla="*/ 0 w 12194860"/>
              <a:gd name="connsiteY4" fmla="*/ 0 h 3525644"/>
              <a:gd name="connsiteX0" fmla="*/ 33867 w 12194860"/>
              <a:gd name="connsiteY0" fmla="*/ 0 h 2791075"/>
              <a:gd name="connsiteX1" fmla="*/ 12194604 w 12194860"/>
              <a:gd name="connsiteY1" fmla="*/ 1009985 h 2791075"/>
              <a:gd name="connsiteX2" fmla="*/ 12192000 w 12194860"/>
              <a:gd name="connsiteY2" fmla="*/ 2791075 h 2791075"/>
              <a:gd name="connsiteX3" fmla="*/ 0 w 12194860"/>
              <a:gd name="connsiteY3" fmla="*/ 2791075 h 2791075"/>
              <a:gd name="connsiteX4" fmla="*/ 33867 w 12194860"/>
              <a:gd name="connsiteY4" fmla="*/ 0 h 2791075"/>
              <a:gd name="connsiteX0" fmla="*/ 33867 w 12203182"/>
              <a:gd name="connsiteY0" fmla="*/ 0 h 2791075"/>
              <a:gd name="connsiteX1" fmla="*/ 12203071 w 12203182"/>
              <a:gd name="connsiteY1" fmla="*/ 713579 h 2791075"/>
              <a:gd name="connsiteX2" fmla="*/ 12192000 w 12203182"/>
              <a:gd name="connsiteY2" fmla="*/ 2791075 h 2791075"/>
              <a:gd name="connsiteX3" fmla="*/ 0 w 12203182"/>
              <a:gd name="connsiteY3" fmla="*/ 2791075 h 2791075"/>
              <a:gd name="connsiteX4" fmla="*/ 33867 w 12203182"/>
              <a:gd name="connsiteY4" fmla="*/ 0 h 2791075"/>
              <a:gd name="connsiteX0" fmla="*/ 0 w 12215810"/>
              <a:gd name="connsiteY0" fmla="*/ 0 h 2814666"/>
              <a:gd name="connsiteX1" fmla="*/ 12215699 w 12215810"/>
              <a:gd name="connsiteY1" fmla="*/ 737170 h 2814666"/>
              <a:gd name="connsiteX2" fmla="*/ 12204628 w 12215810"/>
              <a:gd name="connsiteY2" fmla="*/ 2814666 h 2814666"/>
              <a:gd name="connsiteX3" fmla="*/ 12628 w 12215810"/>
              <a:gd name="connsiteY3" fmla="*/ 2814666 h 2814666"/>
              <a:gd name="connsiteX4" fmla="*/ 0 w 12215810"/>
              <a:gd name="connsiteY4" fmla="*/ 0 h 28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5810" h="2814666">
                <a:moveTo>
                  <a:pt x="0" y="0"/>
                </a:moveTo>
                <a:lnTo>
                  <a:pt x="12215699" y="737170"/>
                </a:lnTo>
                <a:cubicBezTo>
                  <a:pt x="12217194" y="1344132"/>
                  <a:pt x="12203133" y="2207704"/>
                  <a:pt x="12204628" y="2814666"/>
                </a:cubicBezTo>
                <a:lnTo>
                  <a:pt x="12628" y="2814666"/>
                </a:lnTo>
                <a:cubicBezTo>
                  <a:pt x="8419" y="1876444"/>
                  <a:pt x="4209" y="938222"/>
                  <a:pt x="0" y="0"/>
                </a:cubicBezTo>
                <a:close/>
              </a:path>
            </a:pathLst>
          </a:cu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6F0901-4F92-8441-8D26-F74CC3F0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87A32D-F0A2-C547-84E2-1370140CF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23267"/>
            <a:ext cx="3886200" cy="40536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3FE6A3-4AEB-9B41-82EA-C579B5C04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23267"/>
            <a:ext cx="3886200" cy="40536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25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45055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4A33-BA02-6D4B-955F-182C566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63FC-DD18-684D-8DB3-5D7E1BFFB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6D6DD-ECCB-034C-B0E3-E5043DB3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AEDBE93-2563-2345-91FE-0F6A4CAC9CE6}"/>
              </a:ext>
            </a:extLst>
          </p:cNvPr>
          <p:cNvSpPr/>
          <p:nvPr userDrawn="1"/>
        </p:nvSpPr>
        <p:spPr>
          <a:xfrm>
            <a:off x="2" y="5408163"/>
            <a:ext cx="7757491" cy="1454727"/>
          </a:xfrm>
          <a:prstGeom prst="rtTriangle">
            <a:avLst/>
          </a:prstGeom>
          <a:solidFill>
            <a:srgbClr val="81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729290B-EDBD-2449-B2B6-12BE30164801}"/>
              </a:ext>
            </a:extLst>
          </p:cNvPr>
          <p:cNvSpPr/>
          <p:nvPr userDrawn="1"/>
        </p:nvSpPr>
        <p:spPr>
          <a:xfrm flipH="1">
            <a:off x="1386508" y="5408163"/>
            <a:ext cx="7757491" cy="1454727"/>
          </a:xfrm>
          <a:prstGeom prst="rtTriangle">
            <a:avLst/>
          </a:prstGeom>
          <a:solidFill>
            <a:srgbClr val="075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5245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6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5971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2411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609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E15-4E64-484A-ACA3-3144FCC134AB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5/10/2023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8CA6-909C-475A-8772-735AF15DE6D5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9602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615CE15-4E64-484A-ACA3-3144FCC134AB}" type="datetimeFigureOut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5/10/2023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FA98CA6-909C-475A-8772-735AF15DE6D5}" type="slidenum">
              <a:rPr lang="en-US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/>
              <a:t>‹#›</a:t>
            </a:fld>
            <a:endParaRPr lang="en-US" kern="1200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85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B758C-8C43-EE4D-A797-642333E7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BD9BE-FA1C-BB4E-B654-BE0EC2DB5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1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3" r:id="rId5"/>
    <p:sldLayoutId id="2147483668" r:id="rId6"/>
    <p:sldLayoutId id="2147483666" r:id="rId7"/>
    <p:sldLayoutId id="2147483667" r:id="rId8"/>
    <p:sldLayoutId id="2147483650" r:id="rId9"/>
    <p:sldLayoutId id="2147483664" r:id="rId10"/>
    <p:sldLayoutId id="2147483662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65" r:id="rId17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rgbClr val="075080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B758C-8C43-EE4D-A797-642333E7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BD9BE-FA1C-BB4E-B654-BE0EC2DB5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1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75080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hyperlink" Target="https://www.nejm.org/doi/full/10.1056/NEJMct120604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hyperlink" Target="https://www.ncbi.nlm.nih.gov/pubmed/19426413" TargetMode="External"/><Relationship Id="rId9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jkd.org/article/S0272-6386(13)00471-X/pdf" TargetMode="Externa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ncbi.nlm.nih.gov/pmc/articles/PMC3290847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dirty="0">
                <a:latin typeface="Proxima Nova"/>
              </a:rPr>
              <a:t>ICU CURRICULUM</a:t>
            </a:r>
            <a:endParaRPr lang="en" sz="3600" dirty="0">
              <a:latin typeface="Proxima Nova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Proxima Nova"/>
              </a:rPr>
              <a:t>Acute Kidney Injury</a:t>
            </a:r>
            <a:endParaRPr lang="en" sz="2800" dirty="0">
              <a:latin typeface="Proxima Nova"/>
            </a:endParaRP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58096308-F0EA-9136-218C-B79466CB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1" y="5863350"/>
            <a:ext cx="2743200" cy="77010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D028A46-C51D-681B-AFD3-98484B7E2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370" y="2896366"/>
            <a:ext cx="4871359" cy="3062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185" y="2125327"/>
            <a:ext cx="7363189" cy="3795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800" dirty="0">
                <a:latin typeface="Proxima Nova"/>
              </a:rPr>
              <a:t>44 year old male with history of diabetes and alcohol abuse presents to the ER with abdominal pain, nausea, vomiting.  </a:t>
            </a:r>
            <a:endParaRPr lang="en-US" sz="1800" dirty="0"/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BP:  80/40  HR: 120 RR: 28  Temp: 99 Sp02: 96% on RA</a:t>
            </a:r>
          </a:p>
          <a:p>
            <a:pPr marL="0" indent="0">
              <a:buNone/>
            </a:pPr>
            <a:endParaRPr lang="en-US" sz="1800" dirty="0">
              <a:latin typeface="Proxima Nova"/>
            </a:endParaRPr>
          </a:p>
          <a:p>
            <a:pPr marL="0" indent="0">
              <a:buNone/>
            </a:pPr>
            <a:r>
              <a:rPr lang="en-US" sz="1800" dirty="0">
                <a:latin typeface="Proxima Nova"/>
              </a:rPr>
              <a:t>Gen: drowsy, but wakes up to answer questions</a:t>
            </a:r>
            <a:endParaRPr lang="en-US" sz="1800"/>
          </a:p>
          <a:p>
            <a:pPr marL="0" indent="0">
              <a:buNone/>
            </a:pPr>
            <a:r>
              <a:rPr lang="en-US" sz="1800" dirty="0">
                <a:latin typeface="Proxima Nova"/>
              </a:rPr>
              <a:t>Cardiac:  regular rhythm, tachycardic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latin typeface="Proxima Nova"/>
              </a:rPr>
              <a:t>Lungs: clear to auscultation bilaterally </a:t>
            </a:r>
            <a:endParaRPr lang="en-US" sz="1800"/>
          </a:p>
          <a:p>
            <a:pPr marL="0" indent="0">
              <a:buNone/>
            </a:pPr>
            <a:r>
              <a:rPr lang="en-US" sz="1800" dirty="0">
                <a:latin typeface="Proxima Nova"/>
              </a:rPr>
              <a:t>Abdomen: TTP in epigastric area</a:t>
            </a:r>
          </a:p>
          <a:p>
            <a:pPr marL="0" indent="0">
              <a:buNone/>
            </a:pPr>
            <a:r>
              <a:rPr lang="en-US" sz="1800" dirty="0">
                <a:latin typeface="Proxima Nova"/>
              </a:rPr>
              <a:t>Extremities: no lower extremity edema</a:t>
            </a:r>
            <a:endParaRPr lang="en-US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407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Labs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570717" y="1931122"/>
            <a:ext cx="4082833" cy="1848663"/>
            <a:chOff x="677064" y="3167717"/>
            <a:chExt cx="3575558" cy="1342139"/>
          </a:xfrm>
        </p:grpSpPr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685800" y="3180624"/>
              <a:ext cx="3037634" cy="1329232"/>
              <a:chOff x="761999" y="1476507"/>
              <a:chExt cx="3037634" cy="132910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61999" y="2134393"/>
                <a:ext cx="2209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 rot="2705976">
                <a:off x="3113833" y="1790700"/>
                <a:ext cx="685800" cy="685800"/>
                <a:chOff x="3962400" y="2193471"/>
                <a:chExt cx="685800" cy="6858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952900" y="2197417"/>
                  <a:ext cx="0" cy="6858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953393" y="2882651"/>
                  <a:ext cx="6904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1447799" y="1476507"/>
                <a:ext cx="0" cy="13291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285999" y="1476507"/>
                <a:ext cx="2" cy="13291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52"/>
            <p:cNvSpPr txBox="1">
              <a:spLocks noChangeArrowheads="1"/>
            </p:cNvSpPr>
            <p:nvPr/>
          </p:nvSpPr>
          <p:spPr bwMode="auto">
            <a:xfrm>
              <a:off x="677064" y="3167717"/>
              <a:ext cx="609601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Prot</a:t>
              </a:r>
              <a:endParaRPr lang="en-US" altLang="en-US" sz="2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7.2</a:t>
              </a:r>
            </a:p>
          </p:txBody>
        </p:sp>
        <p:sp>
          <p:nvSpPr>
            <p:cNvPr id="10" name="TextBox 53"/>
            <p:cNvSpPr txBox="1">
              <a:spLocks noChangeArrowheads="1"/>
            </p:cNvSpPr>
            <p:nvPr/>
          </p:nvSpPr>
          <p:spPr bwMode="auto">
            <a:xfrm>
              <a:off x="685800" y="3905364"/>
              <a:ext cx="609601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Alb</a:t>
              </a:r>
              <a:endParaRPr lang="en-US" altLang="en-US" sz="2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3.6</a:t>
              </a:r>
            </a:p>
          </p:txBody>
        </p:sp>
        <p:sp>
          <p:nvSpPr>
            <p:cNvPr id="11" name="TextBox 54"/>
            <p:cNvSpPr txBox="1">
              <a:spLocks noChangeArrowheads="1"/>
            </p:cNvSpPr>
            <p:nvPr/>
          </p:nvSpPr>
          <p:spPr bwMode="auto">
            <a:xfrm>
              <a:off x="1485900" y="3167956"/>
              <a:ext cx="683147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T-</a:t>
              </a:r>
              <a:r>
                <a:rPr lang="en-US" altLang="en-US" sz="2000" dirty="0" err="1">
                  <a:latin typeface="Calibri"/>
                  <a:cs typeface="Calibri"/>
                </a:rPr>
                <a:t>bili</a:t>
              </a:r>
              <a:r>
                <a:rPr lang="en-US" altLang="en-US" sz="2000" dirty="0">
                  <a:latin typeface="Calibri"/>
                  <a:cs typeface="Calibri"/>
                </a:rPr>
                <a:t> </a:t>
              </a:r>
              <a:endParaRPr lang="en-US" altLang="en-US" sz="2000" dirty="0">
                <a:cs typeface="Calibri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2.3</a:t>
              </a:r>
              <a:endParaRPr lang="en-US" altLang="en-US" sz="2000" dirty="0">
                <a:cs typeface="Calibri"/>
              </a:endParaRPr>
            </a:p>
          </p:txBody>
        </p:sp>
        <p:sp>
          <p:nvSpPr>
            <p:cNvPr id="12" name="TextBox 56"/>
            <p:cNvSpPr txBox="1">
              <a:spLocks noChangeArrowheads="1"/>
            </p:cNvSpPr>
            <p:nvPr/>
          </p:nvSpPr>
          <p:spPr bwMode="auto">
            <a:xfrm>
              <a:off x="2316075" y="3180624"/>
              <a:ext cx="761575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AST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3205</a:t>
              </a:r>
              <a:endParaRPr lang="en-US" altLang="en-US" sz="2000" dirty="0">
                <a:cs typeface="Calibri"/>
              </a:endParaRPr>
            </a:p>
          </p:txBody>
        </p:sp>
        <p:sp>
          <p:nvSpPr>
            <p:cNvPr id="13" name="TextBox 57"/>
            <p:cNvSpPr txBox="1">
              <a:spLocks noChangeArrowheads="1"/>
            </p:cNvSpPr>
            <p:nvPr/>
          </p:nvSpPr>
          <p:spPr bwMode="auto">
            <a:xfrm>
              <a:off x="2194305" y="3918391"/>
              <a:ext cx="791651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ALT</a:t>
              </a:r>
              <a:endParaRPr lang="en-US" altLang="en-US" sz="2000" dirty="0">
                <a:cs typeface="Calibri" pitchFamily="34" charset="0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  2546</a:t>
              </a:r>
              <a:endParaRPr lang="en-US" altLang="en-US" sz="2000">
                <a:cs typeface="Calibri"/>
              </a:endParaRPr>
            </a:p>
          </p:txBody>
        </p:sp>
        <p:sp>
          <p:nvSpPr>
            <p:cNvPr id="14" name="TextBox 58"/>
            <p:cNvSpPr txBox="1">
              <a:spLocks noChangeArrowheads="1"/>
            </p:cNvSpPr>
            <p:nvPr/>
          </p:nvSpPr>
          <p:spPr bwMode="auto">
            <a:xfrm>
              <a:off x="2951178" y="3580782"/>
              <a:ext cx="1301444" cy="51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Alk</a:t>
              </a:r>
              <a:r>
                <a:rPr lang="en-US" altLang="en-US" sz="2000" dirty="0"/>
                <a:t> </a:t>
              </a:r>
              <a:r>
                <a:rPr lang="en-US" altLang="en-US" sz="2000" dirty="0" err="1"/>
                <a:t>Phos</a:t>
              </a:r>
              <a:r>
                <a:rPr lang="en-US" altLang="en-US" sz="2000" dirty="0"/>
                <a:t> 215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71214" y="5366365"/>
            <a:ext cx="4364665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Anion Gap = [Na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] – [Cl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] – [HCO3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]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Anion Gap = 45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Delta: Delta = 33:19 = 1.7 (pure AGMA)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4463" y="4090764"/>
            <a:ext cx="17589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+mj-lt"/>
              </a:rPr>
              <a:t>Lactate 24</a:t>
            </a:r>
          </a:p>
          <a:p>
            <a:r>
              <a:rPr lang="en-US" sz="2400" dirty="0">
                <a:latin typeface="+mj-lt"/>
                <a:cs typeface="Calibri Light"/>
              </a:rPr>
              <a:t>INR 2.8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87974" y="3953527"/>
            <a:ext cx="2301313" cy="1211923"/>
            <a:chOff x="583768" y="2022861"/>
            <a:chExt cx="2301313" cy="1211923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83768" y="2022861"/>
              <a:ext cx="2301313" cy="1062480"/>
              <a:chOff x="812368" y="1728318"/>
              <a:chExt cx="2301313" cy="1062480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812368" y="1868594"/>
                <a:ext cx="2261591" cy="693460"/>
                <a:chOff x="5171247" y="1769741"/>
                <a:chExt cx="2262174" cy="693321"/>
              </a:xfrm>
            </p:grpSpPr>
            <p:grpSp>
              <p:nvGrpSpPr>
                <p:cNvPr id="30" name="Group 29"/>
                <p:cNvGrpSpPr>
                  <a:grpSpLocks/>
                </p:cNvGrpSpPr>
                <p:nvPr/>
              </p:nvGrpSpPr>
              <p:grpSpPr bwMode="auto">
                <a:xfrm rot="2700000">
                  <a:off x="6743192" y="1772406"/>
                  <a:ext cx="692894" cy="687564"/>
                  <a:chOff x="1858061" y="3661513"/>
                  <a:chExt cx="692894" cy="687564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1858061" y="3661513"/>
                    <a:ext cx="0" cy="6875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862119" y="4346073"/>
                    <a:ext cx="688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/>
                <p:cNvGrpSpPr>
                  <a:grpSpLocks/>
                </p:cNvGrpSpPr>
                <p:nvPr/>
              </p:nvGrpSpPr>
              <p:grpSpPr bwMode="auto">
                <a:xfrm rot="-8100000">
                  <a:off x="5167970" y="1773774"/>
                  <a:ext cx="692565" cy="686011"/>
                  <a:chOff x="1863046" y="3657191"/>
                  <a:chExt cx="692565" cy="686011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1863046" y="3657191"/>
                    <a:ext cx="0" cy="68597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1865188" y="4343202"/>
                    <a:ext cx="69042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998987" y="2115638"/>
                  <a:ext cx="6129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45"/>
              <p:cNvSpPr txBox="1">
                <a:spLocks noChangeArrowheads="1"/>
              </p:cNvSpPr>
              <p:nvPr/>
            </p:nvSpPr>
            <p:spPr bwMode="auto">
              <a:xfrm>
                <a:off x="936568" y="2021357"/>
                <a:ext cx="572162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>
                <a:spAutoFit/>
              </a:bodyPr>
              <a:lstStyle>
                <a:def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+mj-lt"/>
                  </a:rPr>
                  <a:t>8.4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46"/>
              <p:cNvSpPr txBox="1">
                <a:spLocks noChangeArrowheads="1"/>
              </p:cNvSpPr>
              <p:nvPr/>
            </p:nvSpPr>
            <p:spPr bwMode="auto">
              <a:xfrm>
                <a:off x="1501207" y="1728318"/>
                <a:ext cx="90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>
                <a:spAutoFit/>
              </a:bodyPr>
              <a:lstStyle>
                <a:def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2400" dirty="0">
                    <a:latin typeface="+mj-lt"/>
                  </a:rPr>
                  <a:t>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j-lt"/>
                  </a:rPr>
                  <a:t>10.6</a:t>
                </a:r>
              </a:p>
            </p:txBody>
          </p:sp>
          <p:sp>
            <p:nvSpPr>
              <p:cNvPr id="28" name="TextBox 47"/>
              <p:cNvSpPr txBox="1">
                <a:spLocks noChangeArrowheads="1"/>
              </p:cNvSpPr>
              <p:nvPr/>
            </p:nvSpPr>
            <p:spPr bwMode="auto">
              <a:xfrm>
                <a:off x="1590392" y="2302903"/>
                <a:ext cx="711765" cy="40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48"/>
              <p:cNvSpPr txBox="1">
                <a:spLocks noChangeArrowheads="1"/>
              </p:cNvSpPr>
              <p:nvPr/>
            </p:nvSpPr>
            <p:spPr bwMode="auto">
              <a:xfrm>
                <a:off x="2401916" y="1992102"/>
                <a:ext cx="7117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 anchor="t">
                <a:spAutoFit/>
              </a:bodyPr>
              <a:lstStyle>
                <a:def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1pPr>
                <a:lvl2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2pPr>
                <a:lvl3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3pPr>
                <a:lvl4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4pPr>
                <a:lvl5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5pPr>
                <a:lvl6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6pPr>
                <a:lvl7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7pPr>
                <a:lvl8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8pPr>
                <a:lvl9pPr marR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+mj-lt"/>
                  </a:rPr>
                  <a:t>107</a:t>
                </a:r>
              </a:p>
            </p:txBody>
          </p:sp>
        </p:grpSp>
        <p:sp>
          <p:nvSpPr>
            <p:cNvPr id="24" name="TextBox 3"/>
            <p:cNvSpPr txBox="1"/>
            <p:nvPr/>
          </p:nvSpPr>
          <p:spPr>
            <a:xfrm>
              <a:off x="994986" y="2927007"/>
              <a:ext cx="1504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8CDC00-682F-2AFA-58A6-415939688965}"/>
              </a:ext>
            </a:extLst>
          </p:cNvPr>
          <p:cNvSpPr txBox="1"/>
          <p:nvPr/>
        </p:nvSpPr>
        <p:spPr>
          <a:xfrm>
            <a:off x="4131087" y="5364247"/>
            <a:ext cx="3417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latin typeface="Calibri"/>
                <a:cs typeface="Arial"/>
              </a:rPr>
              <a:t>pH: 6.84 | PCO2 15 | PO2: 90​</a:t>
            </a:r>
            <a:endParaRPr lang="en-US">
              <a:latin typeface="Calibri"/>
              <a:cs typeface="Calibri"/>
            </a:endParaRPr>
          </a:p>
        </p:txBody>
      </p:sp>
      <p:grpSp>
        <p:nvGrpSpPr>
          <p:cNvPr id="51" name="Group 4">
            <a:extLst>
              <a:ext uri="{FF2B5EF4-FFF2-40B4-BE49-F238E27FC236}">
                <a16:creationId xmlns:a16="http://schemas.microsoft.com/office/drawing/2014/main" id="{03061975-66A4-FA8B-E6BE-F66423F2819D}"/>
              </a:ext>
            </a:extLst>
          </p:cNvPr>
          <p:cNvGrpSpPr>
            <a:grpSpLocks/>
          </p:cNvGrpSpPr>
          <p:nvPr/>
        </p:nvGrpSpPr>
        <p:grpSpPr bwMode="auto">
          <a:xfrm>
            <a:off x="370496" y="1949866"/>
            <a:ext cx="3459833" cy="1830706"/>
            <a:chOff x="685800" y="3180480"/>
            <a:chExt cx="3029964" cy="1329102"/>
          </a:xfrm>
        </p:grpSpPr>
        <p:grpSp>
          <p:nvGrpSpPr>
            <p:cNvPr id="38" name="Group 51">
              <a:extLst>
                <a:ext uri="{FF2B5EF4-FFF2-40B4-BE49-F238E27FC236}">
                  <a16:creationId xmlns:a16="http://schemas.microsoft.com/office/drawing/2014/main" id="{940F632F-631E-D4EB-6739-8DC6B5AF6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3180480"/>
              <a:ext cx="3029964" cy="1329102"/>
              <a:chOff x="761999" y="1476507"/>
              <a:chExt cx="3029964" cy="132910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1BFD81E-60FC-71C1-1ED6-3A213CF21B80}"/>
                  </a:ext>
                </a:extLst>
              </p:cNvPr>
              <p:cNvCxnSpPr/>
              <p:nvPr/>
            </p:nvCxnSpPr>
            <p:spPr>
              <a:xfrm>
                <a:off x="761999" y="2134393"/>
                <a:ext cx="2209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60">
                <a:extLst>
                  <a:ext uri="{FF2B5EF4-FFF2-40B4-BE49-F238E27FC236}">
                    <a16:creationId xmlns:a16="http://schemas.microsoft.com/office/drawing/2014/main" id="{3F2343E6-7F42-C877-295B-84B68F530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05976">
                <a:off x="3103569" y="1788593"/>
                <a:ext cx="690988" cy="685800"/>
                <a:chOff x="3952900" y="2197417"/>
                <a:chExt cx="690988" cy="685800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E01E17C6-96B4-C3AE-2D86-644B9762B8C2}"/>
                    </a:ext>
                  </a:extLst>
                </p:cNvPr>
                <p:cNvCxnSpPr/>
                <p:nvPr/>
              </p:nvCxnSpPr>
              <p:spPr>
                <a:xfrm>
                  <a:off x="3952900" y="2197417"/>
                  <a:ext cx="0" cy="6858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4E8D7D6-F87C-24DA-547F-808F56408274}"/>
                    </a:ext>
                  </a:extLst>
                </p:cNvPr>
                <p:cNvCxnSpPr/>
                <p:nvPr/>
              </p:nvCxnSpPr>
              <p:spPr>
                <a:xfrm>
                  <a:off x="3953393" y="2882651"/>
                  <a:ext cx="6904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194FAF2-F5A5-3AC7-1A92-5F8EE0776D4D}"/>
                  </a:ext>
                </a:extLst>
              </p:cNvPr>
              <p:cNvCxnSpPr/>
              <p:nvPr/>
            </p:nvCxnSpPr>
            <p:spPr>
              <a:xfrm>
                <a:off x="1447799" y="1476507"/>
                <a:ext cx="0" cy="13291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32B15B-120C-4511-3E55-89E78AA30B73}"/>
                  </a:ext>
                </a:extLst>
              </p:cNvPr>
              <p:cNvCxnSpPr/>
              <p:nvPr/>
            </p:nvCxnSpPr>
            <p:spPr>
              <a:xfrm flipH="1">
                <a:off x="2285999" y="1476507"/>
                <a:ext cx="2" cy="13291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726989A-BBB1-EC96-9C94-E985FDC6A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005" y="3378868"/>
              <a:ext cx="609601" cy="29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129</a:t>
              </a:r>
              <a:endParaRPr lang="en-US" dirty="0"/>
            </a:p>
          </p:txBody>
        </p:sp>
        <p:sp>
          <p:nvSpPr>
            <p:cNvPr id="40" name="TextBox 53">
              <a:extLst>
                <a:ext uri="{FF2B5EF4-FFF2-40B4-BE49-F238E27FC236}">
                  <a16:creationId xmlns:a16="http://schemas.microsoft.com/office/drawing/2014/main" id="{47DAEDE2-2CDA-27E7-05A4-D0C6DBB23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117" y="4027832"/>
              <a:ext cx="609601" cy="29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3.7</a:t>
              </a:r>
              <a:endParaRPr lang="en-US" dirty="0"/>
            </a:p>
          </p:txBody>
        </p:sp>
        <p:sp>
          <p:nvSpPr>
            <p:cNvPr id="41" name="TextBox 54">
              <a:extLst>
                <a:ext uri="{FF2B5EF4-FFF2-40B4-BE49-F238E27FC236}">
                  <a16:creationId xmlns:a16="http://schemas.microsoft.com/office/drawing/2014/main" id="{947D5CBE-BC5E-7E24-F52A-ADF82ADDC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7217" y="3383330"/>
              <a:ext cx="683147" cy="29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79</a:t>
              </a:r>
              <a:endParaRPr lang="en-US" dirty="0"/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76D3D7E4-2929-69F5-94E6-B0E72D1E7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7581" y="3383329"/>
              <a:ext cx="537436" cy="298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25</a:t>
              </a:r>
              <a:endParaRPr lang="en-US" dirty="0"/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D24301F0-0215-B763-7B3D-90293297E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5435" y="4028190"/>
              <a:ext cx="791651" cy="29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5.94</a:t>
              </a:r>
              <a:endParaRPr lang="en-US" dirty="0"/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18EE428F-AA08-B3AF-A499-8428E54ED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0801" y="3648350"/>
              <a:ext cx="771660" cy="29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2000" dirty="0">
                  <a:latin typeface="Calibri"/>
                  <a:cs typeface="Calibri"/>
                </a:rPr>
                <a:t>220</a:t>
              </a:r>
              <a:endParaRPr lang="en-US" altLang="en-US" sz="2000" dirty="0">
                <a:cs typeface="Calibri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7EF2BD8-EE5D-F37E-CEA1-B52B2140D8A4}"/>
              </a:ext>
            </a:extLst>
          </p:cNvPr>
          <p:cNvSpPr txBox="1"/>
          <p:nvPr/>
        </p:nvSpPr>
        <p:spPr>
          <a:xfrm>
            <a:off x="1361129" y="3117802"/>
            <a:ext cx="5700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cs typeface="Calibri"/>
              </a:rPr>
              <a:t>&lt;5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01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Additional Results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902" y="2264930"/>
            <a:ext cx="7712197" cy="37724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7465" indent="0">
              <a:buNone/>
            </a:pP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CXR – no infiltrates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EKG – sinus tachycardia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UA – muddy brown casts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Blood/urine cultures pending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>
                <a:latin typeface="Proxima Nova"/>
              </a:rPr>
              <a:t>Ethanol – 13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Urine tox screen – negative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Magnesium – 2.3 Phosphorus – 15.4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r>
              <a:rPr lang="en-US" sz="1600" dirty="0"/>
              <a:t>Serum osmolality – 286 [275-300]</a:t>
            </a:r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128270" indent="-305435"/>
            <a:endParaRPr lang="en-US" sz="16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71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Diagnoses and Management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D531B0-9967-833F-42E1-D747E32F9211}"/>
              </a:ext>
            </a:extLst>
          </p:cNvPr>
          <p:cNvSpPr>
            <a:spLocks noGrp="1"/>
          </p:cNvSpPr>
          <p:nvPr/>
        </p:nvSpPr>
        <p:spPr>
          <a:xfrm>
            <a:off x="5305352" y="2096243"/>
            <a:ext cx="3116930" cy="4389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latin typeface="Proxima Nova"/>
              </a:rPr>
              <a:t>Initial Management:</a:t>
            </a:r>
          </a:p>
          <a:p>
            <a:pPr marL="128270" indent="-128270"/>
            <a:r>
              <a:rPr lang="en-US" sz="1800" dirty="0">
                <a:latin typeface="Proxima Nova"/>
              </a:rPr>
              <a:t>IV access</a:t>
            </a:r>
            <a:endParaRPr lang="en-US" dirty="0"/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IV fluids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Bicarbonate?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Dialysis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Thiamine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Insulin/Glucose</a:t>
            </a:r>
          </a:p>
          <a:p>
            <a:pPr marL="0" indent="0">
              <a:buNone/>
            </a:pPr>
            <a:endParaRPr lang="en-US" sz="1600" dirty="0"/>
          </a:p>
          <a:p>
            <a:pPr marL="128270" indent="-128270"/>
            <a:endParaRPr lang="en-US" sz="1600" dirty="0"/>
          </a:p>
          <a:p>
            <a:pPr marL="128270" indent="-128270"/>
            <a:endParaRPr lang="en-US" sz="1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D531B0-9967-833F-42E1-D747E32F9211}"/>
              </a:ext>
            </a:extLst>
          </p:cNvPr>
          <p:cNvSpPr>
            <a:spLocks noGrp="1"/>
          </p:cNvSpPr>
          <p:nvPr/>
        </p:nvSpPr>
        <p:spPr>
          <a:xfrm>
            <a:off x="1015830" y="2093698"/>
            <a:ext cx="2895892" cy="4307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latin typeface="Proxima Nova"/>
              </a:rPr>
              <a:t>Problem List:</a:t>
            </a:r>
          </a:p>
          <a:p>
            <a:pPr marL="128270" indent="-128270"/>
            <a:r>
              <a:rPr lang="en-US" sz="1800" dirty="0">
                <a:latin typeface="Proxima Nova"/>
              </a:rPr>
              <a:t>High anion gap metabolic acidosis</a:t>
            </a:r>
            <a:endParaRPr lang="en-US" sz="1800"/>
          </a:p>
          <a:p>
            <a:pPr marL="385445" lvl="1" indent="-128270"/>
            <a:r>
              <a:rPr lang="en-US" sz="1800" dirty="0">
                <a:latin typeface="Proxima Nova"/>
              </a:rPr>
              <a:t>Lactic acidosis</a:t>
            </a:r>
            <a:endParaRPr lang="en-US" sz="1800" dirty="0"/>
          </a:p>
          <a:p>
            <a:pPr marL="385445" lvl="1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Acute kidney injury</a:t>
            </a:r>
            <a:endParaRPr lang="en-US" sz="1800" dirty="0"/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Acute liver failure</a:t>
            </a:r>
            <a:endParaRPr lang="en-US" sz="1800" dirty="0"/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Hyponatremia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084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Clinical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04533"/>
            <a:ext cx="7886700" cy="3062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800" dirty="0">
                <a:latin typeface="Proxima Nova"/>
              </a:rPr>
              <a:t>The patient received 3L normal saline in the ED, but because he was still hypotensive, he was started on vasopressor therapy prior to transfer.  A bedside ultrasound shows that there is &gt;50% collapsibility of the IVC with inspiration.  In addition to continuing IV fluid resuscitation, what should be done next?</a:t>
            </a:r>
          </a:p>
          <a:p>
            <a:pPr marL="0" indent="0">
              <a:buNone/>
            </a:pPr>
            <a:endParaRPr lang="en-US" sz="1800" dirty="0"/>
          </a:p>
          <a:p>
            <a:pPr marL="600075" lvl="1" indent="-342900">
              <a:buAutoNum type="alphaUcPeriod"/>
            </a:pPr>
            <a:r>
              <a:rPr lang="en-US" sz="1600" dirty="0">
                <a:latin typeface="Proxima Nova"/>
              </a:rPr>
              <a:t>Start an infusion of sodium bicarbonate and repeat BMP + ABG in 4 hours</a:t>
            </a:r>
          </a:p>
          <a:p>
            <a:pPr marL="600075" lvl="1" indent="-342900">
              <a:buAutoNum type="alphaUcPeriod"/>
            </a:pPr>
            <a:r>
              <a:rPr lang="en-US" sz="1600" dirty="0">
                <a:latin typeface="Proxima Nova"/>
              </a:rPr>
              <a:t>Place a dialysis catheter and start intermittent hemodialysis</a:t>
            </a:r>
          </a:p>
          <a:p>
            <a:pPr marL="600075" lvl="1" indent="-342900">
              <a:buAutoNum type="alphaUcPeriod"/>
            </a:pPr>
            <a:r>
              <a:rPr lang="en-US" sz="1600" dirty="0">
                <a:latin typeface="Proxima Nova"/>
              </a:rPr>
              <a:t>Place a dialysis catheter and start continuous renal replacement therapy</a:t>
            </a:r>
          </a:p>
          <a:p>
            <a:pPr marL="600075" lvl="1" indent="-342900">
              <a:buAutoNum type="alphaUcPeriod"/>
            </a:pPr>
            <a:r>
              <a:rPr lang="en-US" sz="1600" dirty="0">
                <a:latin typeface="Proxima Nova"/>
              </a:rPr>
              <a:t>Start an insulin drip and repeat a BMP in 4 hours</a:t>
            </a:r>
          </a:p>
          <a:p>
            <a:pPr marL="385445" lvl="1" indent="-1282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work up for AKI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Pre renal and ATN are the most common reasons for AKI in ICU setting </a:t>
            </a:r>
          </a:p>
          <a:p>
            <a:pPr lvl="1"/>
            <a:r>
              <a:rPr lang="en-US" sz="1400" dirty="0" err="1"/>
              <a:t>FeNa</a:t>
            </a:r>
            <a:r>
              <a:rPr lang="en-US" sz="1400" dirty="0"/>
              <a:t>/</a:t>
            </a:r>
            <a:r>
              <a:rPr lang="en-US" sz="1400" dirty="0" err="1"/>
              <a:t>FeUrea</a:t>
            </a:r>
            <a:endParaRPr lang="en-US" sz="1400" dirty="0"/>
          </a:p>
          <a:p>
            <a:pPr lvl="1"/>
            <a:r>
              <a:rPr lang="en-US" sz="1400" dirty="0"/>
              <a:t>UA</a:t>
            </a:r>
          </a:p>
          <a:p>
            <a:pPr lvl="1"/>
            <a:endParaRPr lang="en-US" sz="1400" dirty="0"/>
          </a:p>
          <a:p>
            <a:r>
              <a:rPr lang="en-US" sz="1600" dirty="0"/>
              <a:t>CK to evaluate for </a:t>
            </a:r>
            <a:r>
              <a:rPr lang="en-US" sz="1600" dirty="0" err="1"/>
              <a:t>rhabdomyolysis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Bladder scan/</a:t>
            </a:r>
            <a:r>
              <a:rPr lang="en-US" sz="1600" dirty="0" err="1"/>
              <a:t>foley</a:t>
            </a:r>
            <a:r>
              <a:rPr lang="en-US" sz="1600" dirty="0"/>
              <a:t> placement</a:t>
            </a:r>
          </a:p>
          <a:p>
            <a:endParaRPr lang="en-US" sz="1600" dirty="0"/>
          </a:p>
          <a:p>
            <a:r>
              <a:rPr lang="en-US" sz="1600" dirty="0"/>
              <a:t>Abdominal imaging to evaluate for obstruction</a:t>
            </a:r>
          </a:p>
          <a:p>
            <a:endParaRPr lang="en-US" sz="1600" dirty="0"/>
          </a:p>
          <a:p>
            <a:r>
              <a:rPr lang="en-US" sz="1600" dirty="0"/>
              <a:t>Urine eosinophils to evaluate for AIN</a:t>
            </a:r>
          </a:p>
          <a:p>
            <a:endParaRPr lang="en-US" sz="1600" dirty="0"/>
          </a:p>
          <a:p>
            <a:r>
              <a:rPr lang="en-US" sz="1600" dirty="0"/>
              <a:t>Uric acid (tumor </a:t>
            </a:r>
            <a:r>
              <a:rPr lang="en-US" sz="1600" dirty="0" err="1"/>
              <a:t>lysis</a:t>
            </a:r>
            <a:r>
              <a:rPr lang="en-US" sz="1600" dirty="0"/>
              <a:t> syndrome)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286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Indications for dialysis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endParaRPr lang="en-US" dirty="0"/>
          </a:p>
          <a:p>
            <a:pPr marL="128270" indent="-128270"/>
            <a:r>
              <a:rPr lang="en-US" sz="1800" dirty="0">
                <a:latin typeface="Proxima Nova"/>
              </a:rPr>
              <a:t>Acidosis (pH &lt; 7.1)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Electrolyte abnormalities (hyperkalemia)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Ingestion </a:t>
            </a:r>
            <a:endParaRPr lang="en-US" sz="1800" dirty="0"/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Overload (Refractory volume overload)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Uremia (encephalopathy, pericarditis)</a:t>
            </a:r>
          </a:p>
        </p:txBody>
      </p:sp>
    </p:spTree>
    <p:extLst>
      <p:ext uri="{BB962C8B-B14F-4D97-AF65-F5344CB8AC3E}">
        <p14:creationId xmlns:p14="http://schemas.microsoft.com/office/powerpoint/2010/main" val="30250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92A8-209E-92E0-2EAD-7DD03F16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BICAR-ICU Trial</a:t>
            </a:r>
            <a:endParaRPr lang="en-US" sz="3300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3837226-5559-AA5E-4AB6-A242D33DC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80" r="-550" b="16409"/>
          <a:stretch/>
        </p:blipFill>
        <p:spPr>
          <a:xfrm>
            <a:off x="630836" y="1871738"/>
            <a:ext cx="3544347" cy="4794939"/>
          </a:xfrm>
        </p:spPr>
      </p:pic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018CEBB-6D06-DE24-D705-AE5A2213C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43" y="1939165"/>
            <a:ext cx="3434442" cy="2685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9146D-2FE8-74B2-DFD8-6C24E9E6CF5D}"/>
              </a:ext>
            </a:extLst>
          </p:cNvPr>
          <p:cNvSpPr txBox="1"/>
          <p:nvPr/>
        </p:nvSpPr>
        <p:spPr>
          <a:xfrm>
            <a:off x="5072742" y="4669972"/>
            <a:ext cx="34398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Cumulative use of RRT from enrollment to day 28 in the overall population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234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A13B-9526-0C68-86FA-CBD1815B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08" y="272059"/>
            <a:ext cx="8945356" cy="1343012"/>
          </a:xfrm>
        </p:spPr>
        <p:txBody>
          <a:bodyPr/>
          <a:lstStyle/>
          <a:p>
            <a:r>
              <a:rPr lang="en-US" sz="2450" dirty="0">
                <a:latin typeface="Proxima Nova"/>
              </a:rPr>
              <a:t>Landmark Trials: Timing of Renal Replacement Therapy (RRT)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D3DFD-6916-6201-A62F-44D25E13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48" y="2043892"/>
            <a:ext cx="7886700" cy="3772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550" dirty="0">
                <a:latin typeface="Proxima Nova"/>
              </a:rPr>
              <a:t>Early vs Late initiation of RRT has been studied for decades with mixed results.</a:t>
            </a:r>
          </a:p>
          <a:p>
            <a:pPr marL="128270" indent="-128270"/>
            <a:endParaRPr lang="en-US" sz="1550" dirty="0">
              <a:latin typeface="Proxima Nova"/>
            </a:endParaRPr>
          </a:p>
          <a:p>
            <a:pPr marL="128270" indent="-128270"/>
            <a:r>
              <a:rPr lang="en-US" sz="1550" dirty="0">
                <a:latin typeface="Proxima Nova"/>
              </a:rPr>
              <a:t>The 2 most recent trials:</a:t>
            </a:r>
          </a:p>
          <a:p>
            <a:pPr marL="385445" lvl="1" indent="-128270"/>
            <a:r>
              <a:rPr lang="en-US" dirty="0">
                <a:latin typeface="Proxima Nova"/>
              </a:rPr>
              <a:t>STARRT-AKI (2020)</a:t>
            </a:r>
          </a:p>
          <a:p>
            <a:pPr marL="385445" lvl="1" indent="-128270"/>
            <a:r>
              <a:rPr lang="en-US" dirty="0">
                <a:latin typeface="Proxima Nova"/>
              </a:rPr>
              <a:t>AKIKI-2 (2021)</a:t>
            </a:r>
            <a:endParaRPr lang="en-US" dirty="0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A32EA12E-86CB-12B7-2CA1-3BFA4322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17" y="2679858"/>
            <a:ext cx="5663230" cy="3597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F2AF-6360-45AD-2277-F12DEB5BF2BB}"/>
              </a:ext>
            </a:extLst>
          </p:cNvPr>
          <p:cNvSpPr txBox="1"/>
          <p:nvPr/>
        </p:nvSpPr>
        <p:spPr>
          <a:xfrm flipH="1">
            <a:off x="3494152" y="5130164"/>
            <a:ext cx="961315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>
                <a:solidFill>
                  <a:srgbClr val="0CC7C7"/>
                </a:solidFill>
                <a:cs typeface="Calibri"/>
              </a:rPr>
              <a:t>BOUMAN</a:t>
            </a:r>
          </a:p>
        </p:txBody>
      </p:sp>
    </p:spTree>
    <p:extLst>
      <p:ext uri="{BB962C8B-B14F-4D97-AF65-F5344CB8AC3E}">
        <p14:creationId xmlns:p14="http://schemas.microsoft.com/office/powerpoint/2010/main" val="206388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648D-5871-9772-FA5A-62D1ADC0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AKIKI-2 Trial</a:t>
            </a:r>
            <a:endParaRPr lang="en-US" sz="3300" dirty="0"/>
          </a:p>
        </p:txBody>
      </p:sp>
      <p:pic>
        <p:nvPicPr>
          <p:cNvPr id="4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4578AD-EAF9-5F69-EFD7-6D09E44D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56" y="1950823"/>
            <a:ext cx="7940865" cy="4504057"/>
          </a:xfrm>
        </p:spPr>
      </p:pic>
    </p:spTree>
    <p:extLst>
      <p:ext uri="{BB962C8B-B14F-4D97-AF65-F5344CB8AC3E}">
        <p14:creationId xmlns:p14="http://schemas.microsoft.com/office/powerpoint/2010/main" val="315160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95D5-20DE-AB57-5BCE-80D716C5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Renal Physiology</a:t>
            </a: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8E9C-3639-E7A3-466B-99659E4DC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07" y="2404533"/>
            <a:ext cx="7266215" cy="3772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600" dirty="0">
                <a:latin typeface="Proxima Nova"/>
              </a:rPr>
              <a:t>Blood flow to the kidney is tightly controlled by sophisticated </a:t>
            </a:r>
            <a:r>
              <a:rPr lang="en-US" sz="1600" b="1" dirty="0">
                <a:latin typeface="Proxima Nova"/>
              </a:rPr>
              <a:t>autoregulatory mechanisms</a:t>
            </a:r>
            <a:r>
              <a:rPr lang="en-US" sz="1600" dirty="0">
                <a:latin typeface="Proxima Nova"/>
              </a:rPr>
              <a:t>, which preserve the GFR and renal oxygen delivery across a range of systemic arterial pressures.</a:t>
            </a:r>
            <a:endParaRPr lang="en-US" sz="1600" dirty="0"/>
          </a:p>
          <a:p>
            <a:pPr marL="128270" indent="-128270"/>
            <a:endParaRPr lang="en-US" sz="1600" dirty="0">
              <a:latin typeface="Proxima Nova"/>
            </a:endParaRPr>
          </a:p>
          <a:p>
            <a:pPr marL="128270" indent="-128270"/>
            <a:r>
              <a:rPr lang="en-US" sz="1600" dirty="0">
                <a:latin typeface="Proxima Nova"/>
              </a:rPr>
              <a:t>Because energy is required for the active reabsorption of solutes, renal function is dependent on metabolism and the kidney is prone to </a:t>
            </a:r>
            <a:r>
              <a:rPr lang="en-US" sz="1600" b="1" dirty="0">
                <a:latin typeface="Proxima Nova"/>
              </a:rPr>
              <a:t>hypoxic</a:t>
            </a:r>
            <a:r>
              <a:rPr lang="en-US" sz="1600" dirty="0">
                <a:latin typeface="Proxima Nova"/>
              </a:rPr>
              <a:t>, </a:t>
            </a:r>
            <a:r>
              <a:rPr lang="en-US" sz="1600" b="1" dirty="0">
                <a:latin typeface="Proxima Nova"/>
              </a:rPr>
              <a:t>ischemic</a:t>
            </a:r>
            <a:r>
              <a:rPr lang="en-US" sz="1600" dirty="0">
                <a:latin typeface="Proxima Nova"/>
              </a:rPr>
              <a:t>, and </a:t>
            </a:r>
            <a:r>
              <a:rPr lang="en-US" sz="1600" b="1" dirty="0">
                <a:latin typeface="Proxima Nova"/>
              </a:rPr>
              <a:t>oxidative injury</a:t>
            </a:r>
            <a:r>
              <a:rPr lang="en-US" sz="1600" dirty="0">
                <a:latin typeface="Proxima Nova"/>
              </a:rPr>
              <a:t>.</a:t>
            </a:r>
          </a:p>
          <a:p>
            <a:pPr marL="128270" indent="-128270"/>
            <a:endParaRPr lang="en-US" sz="1600" dirty="0">
              <a:latin typeface="Proxima Nova"/>
            </a:endParaRPr>
          </a:p>
          <a:p>
            <a:pPr marL="128270" indent="-128270"/>
            <a:r>
              <a:rPr lang="en-US" sz="1600" b="1" dirty="0">
                <a:latin typeface="Proxima Nova"/>
              </a:rPr>
              <a:t>AKI = abrupt reduction in GFR</a:t>
            </a:r>
            <a:r>
              <a:rPr lang="en-US" sz="1600" dirty="0">
                <a:latin typeface="Proxima Nova"/>
              </a:rPr>
              <a:t> because of one or more insults that damage tubular epithelial and vascular endothelial cells and disrupt mitochondrial function.</a:t>
            </a:r>
          </a:p>
        </p:txBody>
      </p:sp>
    </p:spTree>
    <p:extLst>
      <p:ext uri="{BB962C8B-B14F-4D97-AF65-F5344CB8AC3E}">
        <p14:creationId xmlns:p14="http://schemas.microsoft.com/office/powerpoint/2010/main" val="3803049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Dialysis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107" y="2154162"/>
            <a:ext cx="7886700" cy="377243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385445" lvl="1" indent="-128270"/>
            <a:r>
              <a:rPr lang="en-US" sz="2400" b="1" dirty="0">
                <a:latin typeface="Proxima Nova"/>
              </a:rPr>
              <a:t>Intermittent hemodialysis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High efficiency of transport of solutes when rapid clearance of toxins or electrolytes is required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Difficult to complete with hemodynamic instability</a:t>
            </a:r>
          </a:p>
          <a:p>
            <a:pPr marL="642620" lvl="2" indent="-128270"/>
            <a:endParaRPr lang="en-US" sz="2400" dirty="0">
              <a:latin typeface="Proxima Nova"/>
            </a:endParaRPr>
          </a:p>
          <a:p>
            <a:pPr marL="385445" lvl="1" indent="-128270"/>
            <a:r>
              <a:rPr lang="en-US" sz="2400" b="1" dirty="0">
                <a:latin typeface="Proxima Nova"/>
              </a:rPr>
              <a:t>CRRT [continuous renal replacement therapy]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Steady solute control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Less likely to cause hemodynamic shifts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May require anticoagulation </a:t>
            </a:r>
            <a:endParaRPr lang="en-US" sz="2400" dirty="0"/>
          </a:p>
          <a:p>
            <a:pPr marL="642620" lvl="2" indent="-128270"/>
            <a:r>
              <a:rPr lang="en-US" sz="2400" dirty="0">
                <a:latin typeface="Proxima Nova"/>
              </a:rPr>
              <a:t>Need HD catheter even if patient has AV fistula/graft</a:t>
            </a:r>
          </a:p>
          <a:p>
            <a:pPr marL="642620" lvl="2" indent="-128270"/>
            <a:endParaRPr lang="en-US" sz="2400" b="1" dirty="0">
              <a:latin typeface="Proxima Nova"/>
            </a:endParaRPr>
          </a:p>
          <a:p>
            <a:pPr marL="385445" lvl="1" indent="-128270"/>
            <a:r>
              <a:rPr lang="en-US" sz="2400" b="1" dirty="0">
                <a:latin typeface="Proxima Nova"/>
              </a:rPr>
              <a:t>SLED [sustained low efficiency dialysis]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Intermittent [8-10 hours/session]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Lower small solute and fluid removal than IHD</a:t>
            </a:r>
          </a:p>
          <a:p>
            <a:pPr marL="642620" lvl="2" indent="-128270"/>
            <a:r>
              <a:rPr lang="en-US" sz="2400" dirty="0">
                <a:latin typeface="Proxima Nova"/>
              </a:rPr>
              <a:t>Higher small solute and fluid removal than CRRT</a:t>
            </a:r>
          </a:p>
          <a:p>
            <a:pPr marL="385445" lvl="1" indent="-128270"/>
            <a:endParaRPr lang="en-US" dirty="0"/>
          </a:p>
          <a:p>
            <a:pPr marL="385445" lvl="1" indent="-1282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96AE3-1ACF-06DC-34CF-EBDCF212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766937"/>
            <a:ext cx="7886700" cy="735380"/>
          </a:xfrm>
        </p:spPr>
        <p:txBody>
          <a:bodyPr/>
          <a:lstStyle/>
          <a:p>
            <a:r>
              <a:rPr lang="en-US" dirty="0">
                <a:latin typeface="Proxima Nova"/>
              </a:rPr>
              <a:t>The CRRT Players</a:t>
            </a:r>
            <a:endParaRPr lang="en-US" dirty="0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67E494DE-316D-B8B6-9FD5-4165B4F29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229" y="1872235"/>
            <a:ext cx="5287348" cy="4129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9CAF0-9D6E-EE02-A22D-7D08D25C6D49}"/>
              </a:ext>
            </a:extLst>
          </p:cNvPr>
          <p:cNvSpPr txBox="1"/>
          <p:nvPr/>
        </p:nvSpPr>
        <p:spPr>
          <a:xfrm>
            <a:off x="6137612" y="2593818"/>
            <a:ext cx="2783372" cy="62324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C1F36"/>
                </a:solidFill>
                <a:latin typeface="Rubik"/>
                <a:hlinkClick r:id="rId4"/>
              </a:rPr>
              <a:t>Diffusion</a:t>
            </a:r>
            <a:r>
              <a:rPr lang="en-US" sz="1200" dirty="0">
                <a:solidFill>
                  <a:srgbClr val="1A1A1A"/>
                </a:solidFill>
                <a:latin typeface="Rubik"/>
              </a:rPr>
              <a:t>: movement of molecules down a concentration gradient (high-to-low)</a:t>
            </a:r>
          </a:p>
          <a:p>
            <a:r>
              <a:rPr lang="en-US" sz="1200" dirty="0">
                <a:solidFill>
                  <a:srgbClr val="1A1A1A"/>
                </a:solidFill>
                <a:latin typeface="Rubik"/>
              </a:rPr>
              <a:t>Clears small molecules (Na, K, Cr, urea)</a:t>
            </a:r>
          </a:p>
        </p:txBody>
      </p:sp>
      <p:pic>
        <p:nvPicPr>
          <p:cNvPr id="17" name="Graphic 16" descr="Badge Unfollow with solid fill">
            <a:extLst>
              <a:ext uri="{FF2B5EF4-FFF2-40B4-BE49-F238E27FC236}">
                <a16:creationId xmlns:a16="http://schemas.microsoft.com/office/drawing/2014/main" id="{CD795536-CC9B-10D2-83C0-5C9472D44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52124">
            <a:off x="4697347" y="2161647"/>
            <a:ext cx="278806" cy="278806"/>
          </a:xfrm>
          <a:prstGeom prst="rect">
            <a:avLst/>
          </a:prstGeom>
        </p:spPr>
      </p:pic>
      <p:pic>
        <p:nvPicPr>
          <p:cNvPr id="18" name="Graphic 17" descr="Badge Unfollow with solid fill">
            <a:extLst>
              <a:ext uri="{FF2B5EF4-FFF2-40B4-BE49-F238E27FC236}">
                <a16:creationId xmlns:a16="http://schemas.microsoft.com/office/drawing/2014/main" id="{70CF6AC6-8D86-FECC-E1D0-7DF324EAC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52124">
            <a:off x="4501872" y="4222074"/>
            <a:ext cx="278806" cy="278806"/>
          </a:xfrm>
          <a:prstGeom prst="rect">
            <a:avLst/>
          </a:prstGeom>
        </p:spPr>
      </p:pic>
      <p:pic>
        <p:nvPicPr>
          <p:cNvPr id="19" name="Graphic 18" descr="Badge Unfollow with solid fill">
            <a:extLst>
              <a:ext uri="{FF2B5EF4-FFF2-40B4-BE49-F238E27FC236}">
                <a16:creationId xmlns:a16="http://schemas.microsoft.com/office/drawing/2014/main" id="{5181FF34-EB74-D58C-49BB-1DF72D017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52124">
            <a:off x="5816779" y="2569478"/>
            <a:ext cx="278806" cy="2788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011237-02F3-6998-3D15-9AF782F2C3A1}"/>
              </a:ext>
            </a:extLst>
          </p:cNvPr>
          <p:cNvSpPr txBox="1"/>
          <p:nvPr/>
        </p:nvSpPr>
        <p:spPr>
          <a:xfrm>
            <a:off x="6124525" y="4305043"/>
            <a:ext cx="2722295" cy="138499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A1A1A"/>
                </a:solidFill>
                <a:latin typeface="Rubik"/>
                <a:hlinkClick r:id="rId7"/>
              </a:rPr>
              <a:t>C</a:t>
            </a:r>
            <a:r>
              <a:rPr lang="en-US" sz="1200" dirty="0">
                <a:solidFill>
                  <a:srgbClr val="0C1F36"/>
                </a:solidFill>
                <a:latin typeface="Rubik"/>
                <a:hlinkClick r:id="rId7"/>
              </a:rPr>
              <a:t>onvection</a:t>
            </a:r>
            <a:r>
              <a:rPr lang="en-US" sz="1200" dirty="0">
                <a:solidFill>
                  <a:srgbClr val="0C1F36"/>
                </a:solidFill>
                <a:latin typeface="Rubik"/>
              </a:rPr>
              <a:t>: solutes move and pull water across a membrane as a result of transmembrane pressure gradient (”solvent drag”)</a:t>
            </a:r>
          </a:p>
          <a:p>
            <a:r>
              <a:rPr lang="en-US" sz="1200" dirty="0">
                <a:solidFill>
                  <a:srgbClr val="0C1F36"/>
                </a:solidFill>
                <a:latin typeface="Rubik"/>
              </a:rPr>
              <a:t>Better for clearance of middle molecules (vit B12, B2-macroglobulin, kappa light chains)</a:t>
            </a:r>
            <a:endParaRPr lang="en-US" sz="1200" dirty="0">
              <a:solidFill>
                <a:srgbClr val="1A1A1A"/>
              </a:solidFill>
              <a:latin typeface="Rubik"/>
            </a:endParaRPr>
          </a:p>
        </p:txBody>
      </p:sp>
      <p:pic>
        <p:nvPicPr>
          <p:cNvPr id="22" name="Graphic 21" descr="Badge Unfollow with solid fill">
            <a:extLst>
              <a:ext uri="{FF2B5EF4-FFF2-40B4-BE49-F238E27FC236}">
                <a16:creationId xmlns:a16="http://schemas.microsoft.com/office/drawing/2014/main" id="{C48CE32F-E5DA-11D3-E04F-D010993B6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52124">
            <a:off x="4934409" y="2161646"/>
            <a:ext cx="278806" cy="278806"/>
          </a:xfrm>
          <a:prstGeom prst="rect">
            <a:avLst/>
          </a:prstGeom>
        </p:spPr>
      </p:pic>
      <p:pic>
        <p:nvPicPr>
          <p:cNvPr id="24" name="Graphic 23" descr="Coffee with solid fill">
            <a:extLst>
              <a:ext uri="{FF2B5EF4-FFF2-40B4-BE49-F238E27FC236}">
                <a16:creationId xmlns:a16="http://schemas.microsoft.com/office/drawing/2014/main" id="{020C2F56-1C02-6A0A-D85E-36D0CEEA4C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3610" y="4312835"/>
            <a:ext cx="324851" cy="324851"/>
          </a:xfrm>
          <a:prstGeom prst="rect">
            <a:avLst/>
          </a:prstGeom>
        </p:spPr>
      </p:pic>
      <p:pic>
        <p:nvPicPr>
          <p:cNvPr id="25" name="Graphic 24" descr="Coffee with solid fill">
            <a:extLst>
              <a:ext uri="{FF2B5EF4-FFF2-40B4-BE49-F238E27FC236}">
                <a16:creationId xmlns:a16="http://schemas.microsoft.com/office/drawing/2014/main" id="{06E19079-C501-B68A-4917-7615462A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4931" y="4166002"/>
            <a:ext cx="324851" cy="324851"/>
          </a:xfrm>
          <a:prstGeom prst="rect">
            <a:avLst/>
          </a:prstGeom>
        </p:spPr>
      </p:pic>
      <p:pic>
        <p:nvPicPr>
          <p:cNvPr id="26" name="Graphic 25" descr="Coffee with solid fill">
            <a:extLst>
              <a:ext uri="{FF2B5EF4-FFF2-40B4-BE49-F238E27FC236}">
                <a16:creationId xmlns:a16="http://schemas.microsoft.com/office/drawing/2014/main" id="{339576BD-533C-1355-83E6-762C1AE80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5987" y="2021131"/>
            <a:ext cx="324851" cy="324851"/>
          </a:xfrm>
          <a:prstGeom prst="rect">
            <a:avLst/>
          </a:prstGeom>
        </p:spPr>
      </p:pic>
      <p:pic>
        <p:nvPicPr>
          <p:cNvPr id="27" name="Graphic 26" descr="Coffee with solid fill">
            <a:extLst>
              <a:ext uri="{FF2B5EF4-FFF2-40B4-BE49-F238E27FC236}">
                <a16:creationId xmlns:a16="http://schemas.microsoft.com/office/drawing/2014/main" id="{40490E37-B6A3-1DD6-7737-3B8876D6B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9394" y="2080939"/>
            <a:ext cx="324851" cy="3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9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D6C31-E3CD-3654-C8C3-1BD181CD0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529917"/>
            <a:ext cx="8386529" cy="1375165"/>
          </a:xfrm>
          <a:prstGeom prst="rect">
            <a:avLst/>
          </a:prstGeom>
          <a:ln>
            <a:solidFill>
              <a:schemeClr val="tx1">
                <a:alpha val="67000"/>
              </a:schemeClr>
            </a:solidFill>
          </a:ln>
        </p:spPr>
      </p:pic>
      <p:pic>
        <p:nvPicPr>
          <p:cNvPr id="5" name="Picture 4" descr="H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2" y="2146295"/>
            <a:ext cx="7886700" cy="4102100"/>
          </a:xfrm>
          <a:prstGeom prst="rect">
            <a:avLst/>
          </a:prstGeom>
          <a:ln>
            <a:solidFill>
              <a:schemeClr val="tx1">
                <a:alpha val="67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41172" y="6390517"/>
            <a:ext cx="3672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Chest 2007; 132: 1379-1388</a:t>
            </a:r>
          </a:p>
        </p:txBody>
      </p:sp>
    </p:spTree>
    <p:extLst>
      <p:ext uri="{BB962C8B-B14F-4D97-AF65-F5344CB8AC3E}">
        <p14:creationId xmlns:p14="http://schemas.microsoft.com/office/powerpoint/2010/main" val="1021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Clinical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04533"/>
            <a:ext cx="7886700" cy="2629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600" dirty="0">
                <a:latin typeface="Proxima Nova"/>
              </a:rPr>
              <a:t>The patient received 5L normal saline in the ER, but because he was still hypotensive, he was started on vasopressor therapy prior to transfer.  A bedside ultrasound shows that there is &gt;50% collapsibility of the IVC with inspiration.  In addition to continuing IV fluid resuscitation, what should be done next?</a:t>
            </a:r>
          </a:p>
          <a:p>
            <a:pPr marL="0" indent="0">
              <a:buNone/>
            </a:pPr>
            <a:endParaRPr lang="en-US" sz="1600" dirty="0"/>
          </a:p>
          <a:p>
            <a:pPr marL="385445" lvl="1" indent="-128270"/>
            <a:r>
              <a:rPr lang="en-US" sz="1600" dirty="0">
                <a:latin typeface="Proxima Nova"/>
              </a:rPr>
              <a:t>Start an infusion of sodium bicarbonate and repeat BMP + ABG in 4 hours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Place a dialysis catheter and start intermittent hemodialysis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Place a dialysis catheter and start continuous renal replacement therapy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Start an insulin drip and repeat a BMP in 4 hours</a:t>
            </a:r>
          </a:p>
          <a:p>
            <a:pPr marL="385445" lvl="1" indent="-12827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13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Clinical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04533"/>
            <a:ext cx="7886700" cy="2357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600" dirty="0">
                <a:latin typeface="Proxima Nova"/>
              </a:rPr>
              <a:t>The patient received 5L normal saline in the ER, but because he was still hypotensive, he was started on vasopressor therapy prior to transfer.  A bedside ultrasound shows that there is &gt;50% collapsibility of the IVC with inspiration.  In addition to continuing IV fluid resuscitation, what should be done next?</a:t>
            </a:r>
          </a:p>
          <a:p>
            <a:pPr marL="128270" indent="-128270"/>
            <a:endParaRPr lang="en-US" sz="1600" dirty="0"/>
          </a:p>
          <a:p>
            <a:pPr marL="385445" lvl="1" indent="-128270"/>
            <a:r>
              <a:rPr lang="en-US" sz="1600" dirty="0">
                <a:latin typeface="Proxima Nova"/>
              </a:rPr>
              <a:t>Start an infusion of sodium bicarbonate and repeat BMP + ABG in 4 hours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Place a dialysis catheter and start intermittent hemodialysis</a:t>
            </a:r>
          </a:p>
          <a:p>
            <a:pPr marL="385445" lvl="1" indent="-128270"/>
            <a:r>
              <a:rPr lang="en-US" sz="1600" dirty="0">
                <a:solidFill>
                  <a:srgbClr val="0070C0"/>
                </a:solidFill>
                <a:latin typeface="Proxima Nova"/>
              </a:rPr>
              <a:t>Place a dialysis catheter and start continuous renal replacement therapy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Start an insulin drip and repeat a BMP in 4 hours</a:t>
            </a:r>
          </a:p>
          <a:p>
            <a:pPr marL="385445" lvl="1" indent="-12827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1AED1-21DF-528B-4381-3EE5B6FB71AA}"/>
              </a:ext>
            </a:extLst>
          </p:cNvPr>
          <p:cNvSpPr txBox="1"/>
          <p:nvPr/>
        </p:nvSpPr>
        <p:spPr>
          <a:xfrm>
            <a:off x="674913" y="5470071"/>
            <a:ext cx="8044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Proxima Nova"/>
                <a:cs typeface="Calibri"/>
              </a:rPr>
              <a:t>It would also be reasonable to start a sodium bicarb drip to serve as further resuscitation, improve the acidemia, and even potentially avoid or delay RRT.</a:t>
            </a:r>
            <a:endParaRPr lang="en-US" dirty="0">
              <a:solidFill>
                <a:srgbClr val="0070C0"/>
              </a:solidFill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49520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04533"/>
            <a:ext cx="6351815" cy="35438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800" dirty="0">
                <a:latin typeface="Proxima Nova"/>
              </a:rPr>
              <a:t>Prerenal and ATN are most common causes of AKI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Evaluate for obstruction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Place dialysis catheter if planning for dialysis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Renal dosing of medications</a:t>
            </a:r>
          </a:p>
          <a:p>
            <a:pPr marL="128270" indent="-128270"/>
            <a:endParaRPr lang="en-US" sz="1800" dirty="0"/>
          </a:p>
          <a:p>
            <a:pPr marL="128270" indent="-128270"/>
            <a:r>
              <a:rPr lang="en-US" sz="1800" dirty="0">
                <a:latin typeface="Proxima Nova"/>
              </a:rPr>
              <a:t>No mortality difference in IHD vs CRRT</a:t>
            </a:r>
          </a:p>
        </p:txBody>
      </p:sp>
    </p:spTree>
    <p:extLst>
      <p:ext uri="{BB962C8B-B14F-4D97-AF65-F5344CB8AC3E}">
        <p14:creationId xmlns:p14="http://schemas.microsoft.com/office/powerpoint/2010/main" val="28241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3996" y="5770234"/>
            <a:ext cx="3672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Chest 2007; 132: 1379-1388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4C4A75-D960-1519-E6EA-CAA2B14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Further Information</a:t>
            </a:r>
            <a:endParaRPr lang="en-US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E04A1-AB61-A3BE-70E2-A977E136DAA0}"/>
              </a:ext>
            </a:extLst>
          </p:cNvPr>
          <p:cNvSpPr txBox="1"/>
          <p:nvPr/>
        </p:nvSpPr>
        <p:spPr>
          <a:xfrm>
            <a:off x="570046" y="2286000"/>
            <a:ext cx="82109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  <a:hlinkClick r:id="rId2"/>
              </a:rPr>
              <a:t>Summary of KDIGO Recommendation Statements: Prevention and Treatment of AKI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4B883-50B8-4CE1-79DD-1C2959E3F319}"/>
              </a:ext>
            </a:extLst>
          </p:cNvPr>
          <p:cNvSpPr txBox="1"/>
          <p:nvPr/>
        </p:nvSpPr>
        <p:spPr>
          <a:xfrm>
            <a:off x="570046" y="2867678"/>
            <a:ext cx="71313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  <a:hlinkClick r:id="rId2"/>
              </a:rPr>
              <a:t>Summary of KDIGO Recommendation Statements: Contrast-Induced AKI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5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0A2F8-6D7C-52F6-C7B2-12383B83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Acute Kidney Injury</a:t>
            </a: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B582-52FD-2373-462F-975C3D36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8396"/>
            <a:ext cx="7886700" cy="4121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550" dirty="0">
                <a:latin typeface="Proxima Nova"/>
              </a:rPr>
              <a:t>AKI is a common complication in hospitalized and critically ill patients</a:t>
            </a:r>
          </a:p>
          <a:p>
            <a:pPr marL="128270" indent="-128270"/>
            <a:endParaRPr lang="en-US" sz="1550" dirty="0">
              <a:latin typeface="Proxima Nova"/>
            </a:endParaRPr>
          </a:p>
          <a:p>
            <a:pPr marL="128270" indent="-128270"/>
            <a:r>
              <a:rPr lang="en-US" sz="1550" dirty="0">
                <a:latin typeface="Proxima Nova"/>
              </a:rPr>
              <a:t>Associated with </a:t>
            </a:r>
            <a:r>
              <a:rPr lang="en-US" sz="1550" b="1" dirty="0">
                <a:latin typeface="Proxima Nova"/>
              </a:rPr>
              <a:t>high mortality</a:t>
            </a:r>
            <a:r>
              <a:rPr lang="en-US" sz="1550" dirty="0">
                <a:latin typeface="Proxima Nova"/>
              </a:rPr>
              <a:t> and increases the risk of developing chronic comorbidities</a:t>
            </a:r>
          </a:p>
          <a:p>
            <a:pPr marL="128270" indent="-128270"/>
            <a:endParaRPr lang="en-US" sz="1550" dirty="0">
              <a:latin typeface="Proxima Nova"/>
            </a:endParaRPr>
          </a:p>
          <a:p>
            <a:pPr marL="128270" indent="-128270"/>
            <a:r>
              <a:rPr lang="en-US" sz="1550" dirty="0">
                <a:latin typeface="Proxima Nova"/>
              </a:rPr>
              <a:t>Traditionally categorized based on anatomic location of insult (</a:t>
            </a:r>
            <a:r>
              <a:rPr lang="en-US" sz="1550" b="1" dirty="0">
                <a:latin typeface="Proxima Nova"/>
              </a:rPr>
              <a:t>prerenal, intrinsic, and postrenal</a:t>
            </a:r>
            <a:r>
              <a:rPr lang="en-US" sz="1550" dirty="0">
                <a:latin typeface="Proxima Nova"/>
              </a:rPr>
              <a:t>).</a:t>
            </a:r>
          </a:p>
          <a:p>
            <a:pPr marL="128270" indent="-128270"/>
            <a:endParaRPr lang="en-US" sz="1550" dirty="0">
              <a:latin typeface="Proxima Nova"/>
            </a:endParaRPr>
          </a:p>
          <a:p>
            <a:pPr marL="128270" indent="-128270"/>
            <a:r>
              <a:rPr lang="en-US" sz="1550" dirty="0">
                <a:latin typeface="Proxima Nova"/>
              </a:rPr>
              <a:t>However, AKI occurs on a spectrum of pathophysiologic insults, thereby giving way to descriptive syndromes:</a:t>
            </a:r>
            <a:endParaRPr lang="en-US"/>
          </a:p>
          <a:p>
            <a:pPr marL="385445" lvl="1" indent="-128270"/>
            <a:r>
              <a:rPr lang="en-US" dirty="0">
                <a:latin typeface="Proxima Nova"/>
              </a:rPr>
              <a:t>Sepsis-associated AKI</a:t>
            </a:r>
          </a:p>
          <a:p>
            <a:pPr marL="385445" lvl="1" indent="-128270"/>
            <a:r>
              <a:rPr lang="en-US" dirty="0">
                <a:latin typeface="Proxima Nova"/>
              </a:rPr>
              <a:t>Nephrotoxic AKI</a:t>
            </a:r>
            <a:endParaRPr lang="en-US" dirty="0"/>
          </a:p>
          <a:p>
            <a:pPr marL="385445" lvl="1" indent="-128270"/>
            <a:r>
              <a:rPr lang="en-US" dirty="0">
                <a:latin typeface="Proxima Nova"/>
              </a:rPr>
              <a:t>Cardiorenal syndrome</a:t>
            </a:r>
          </a:p>
          <a:p>
            <a:pPr marL="385445" lvl="1" indent="-128270"/>
            <a:r>
              <a:rPr lang="en-US" dirty="0">
                <a:latin typeface="Proxima Nova"/>
              </a:rPr>
              <a:t>Hepatorenal syndrome</a:t>
            </a:r>
          </a:p>
          <a:p>
            <a:pPr marL="385445" lvl="1" indent="-128270"/>
            <a:r>
              <a:rPr lang="en-US" dirty="0">
                <a:latin typeface="Proxima Nova"/>
              </a:rPr>
              <a:t>AKI in Rhabdomyolysis</a:t>
            </a:r>
          </a:p>
        </p:txBody>
      </p:sp>
    </p:spTree>
    <p:extLst>
      <p:ext uri="{BB962C8B-B14F-4D97-AF65-F5344CB8AC3E}">
        <p14:creationId xmlns:p14="http://schemas.microsoft.com/office/powerpoint/2010/main" val="229319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1615-1A1A-8163-6D00-78C37EC68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50" dirty="0">
                <a:latin typeface="Proxima Nova"/>
              </a:rPr>
              <a:t>Biomarkers of Kidney Function and Acute Kidney Injury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61BE-8AEA-8247-8516-633C02177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7998"/>
            <a:ext cx="7886700" cy="38771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8270" indent="-128270"/>
            <a:r>
              <a:rPr lang="en-US" sz="1600" b="1" dirty="0">
                <a:latin typeface="Proxima Nova"/>
              </a:rPr>
              <a:t>Creatine Clearance (</a:t>
            </a:r>
            <a:r>
              <a:rPr lang="en-US" sz="1600" b="1" dirty="0" err="1">
                <a:latin typeface="Proxima Nova"/>
              </a:rPr>
              <a:t>C</a:t>
            </a:r>
            <a:r>
              <a:rPr lang="en-US" sz="1600" b="1" baseline="-25000" dirty="0" err="1">
                <a:latin typeface="Proxima Nova"/>
              </a:rPr>
              <a:t>Cr</a:t>
            </a:r>
            <a:r>
              <a:rPr lang="en-US" sz="1600" b="1" dirty="0">
                <a:latin typeface="Proxima Nova"/>
              </a:rPr>
              <a:t>)</a:t>
            </a:r>
            <a:r>
              <a:rPr lang="en-US" sz="1600" dirty="0">
                <a:latin typeface="Proxima Nova"/>
              </a:rPr>
              <a:t>– overestimates GFR, especially at GFR &lt; 40</a:t>
            </a:r>
          </a:p>
          <a:p>
            <a:pPr marL="128270" indent="-128270"/>
            <a:endParaRPr lang="en-US" sz="1600" dirty="0">
              <a:latin typeface="Proxima Nova"/>
            </a:endParaRPr>
          </a:p>
          <a:p>
            <a:pPr marL="128270" indent="-128270"/>
            <a:r>
              <a:rPr lang="en-US" sz="1600" b="1" dirty="0">
                <a:latin typeface="Proxima Nova"/>
              </a:rPr>
              <a:t>Serum Creatinine</a:t>
            </a:r>
            <a:r>
              <a:rPr lang="en-US" sz="1600" dirty="0">
                <a:latin typeface="Proxima Nova"/>
              </a:rPr>
              <a:t> – depends on method of measurement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Cockcroft-Gault equation – accuracy is similar to or greater than 24-h </a:t>
            </a:r>
            <a:r>
              <a:rPr lang="en-US" sz="1600" dirty="0" err="1">
                <a:latin typeface="Proxima Nova"/>
              </a:rPr>
              <a:t>C</a:t>
            </a:r>
            <a:r>
              <a:rPr lang="en-US" sz="1600" baseline="-25000" dirty="0" err="1">
                <a:latin typeface="Proxima Nova"/>
              </a:rPr>
              <a:t>Cr</a:t>
            </a:r>
            <a:r>
              <a:rPr lang="en-US" sz="1600" dirty="0">
                <a:latin typeface="Proxima Nova"/>
              </a:rPr>
              <a:t> with better precision</a:t>
            </a:r>
          </a:p>
          <a:p>
            <a:pPr marL="385445" lvl="1" indent="-128270"/>
            <a:r>
              <a:rPr lang="en-US" sz="1600" dirty="0">
                <a:latin typeface="Proxima Nova"/>
              </a:rPr>
              <a:t>MDRD equation – generally more precise than Cockcroft-Gault </a:t>
            </a:r>
            <a:r>
              <a:rPr lang="en-US" sz="1600" err="1">
                <a:latin typeface="Proxima Nova"/>
              </a:rPr>
              <a:t>excpet</a:t>
            </a:r>
            <a:r>
              <a:rPr lang="en-US" sz="1600" dirty="0">
                <a:latin typeface="Proxima Nova"/>
              </a:rPr>
              <a:t> at high GFRs (&gt;60)</a:t>
            </a:r>
          </a:p>
          <a:p>
            <a:pPr marL="385445" lvl="1" indent="-128270"/>
            <a:endParaRPr lang="en-US" sz="1600" dirty="0"/>
          </a:p>
          <a:p>
            <a:pPr marL="128270" indent="-128270"/>
            <a:r>
              <a:rPr lang="en-US" sz="1600" b="1" dirty="0">
                <a:latin typeface="Proxima Nova"/>
              </a:rPr>
              <a:t>Serum Cystatin C</a:t>
            </a:r>
            <a:r>
              <a:rPr lang="en-US" sz="1600" dirty="0">
                <a:latin typeface="Proxima Nova"/>
              </a:rPr>
              <a:t> – recently emerged as an alternative GFR biomarker as an independent risk factor for AKI as well as a predictor for the need of RRT</a:t>
            </a:r>
            <a:endParaRPr lang="en-US" sz="1600" dirty="0"/>
          </a:p>
          <a:p>
            <a:pPr marL="128270" indent="-128270"/>
            <a:endParaRPr lang="en-US" sz="1600" dirty="0"/>
          </a:p>
          <a:p>
            <a:pPr marL="128270" indent="-128270"/>
            <a:r>
              <a:rPr lang="en-US" sz="1600" b="1" dirty="0">
                <a:latin typeface="Proxima Nova"/>
              </a:rPr>
              <a:t>NGAL</a:t>
            </a:r>
            <a:r>
              <a:rPr lang="en-US" sz="1600" dirty="0">
                <a:latin typeface="Proxima Nova"/>
              </a:rPr>
              <a:t> – another biomarker of AKI in critically ill patients</a:t>
            </a:r>
          </a:p>
          <a:p>
            <a:pPr marL="128270" indent="-12827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895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8C93-A87E-11F4-A1AA-6D1FC6EE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50" dirty="0">
                <a:latin typeface="Proxima Nova"/>
              </a:rPr>
              <a:t>New Equations Used to Estimate eGFR without the use of Race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FB10D88-25D9-79E0-D59E-1DF2308D3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55" y="1817037"/>
            <a:ext cx="4993124" cy="4732200"/>
          </a:xfrm>
        </p:spPr>
      </p:pic>
    </p:spTree>
    <p:extLst>
      <p:ext uri="{BB962C8B-B14F-4D97-AF65-F5344CB8AC3E}">
        <p14:creationId xmlns:p14="http://schemas.microsoft.com/office/powerpoint/2010/main" val="57132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69952178-D242-B095-6D33-16B424EF79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0879" y="721342"/>
            <a:ext cx="3886200" cy="859448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3A777A7-ABC3-4A01-09FF-FC232CFE1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6005" y="1918694"/>
            <a:ext cx="3967635" cy="15999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8270" indent="-12827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241F1F"/>
                </a:solidFill>
                <a:latin typeface="Proxima Nova"/>
              </a:rPr>
              <a:t>Meta-analysis including more than 13,000 pts to predict AKI and RRT</a:t>
            </a:r>
            <a:endParaRPr lang="en-US" dirty="0">
              <a:solidFill>
                <a:srgbClr val="000000"/>
              </a:solidFill>
            </a:endParaRPr>
          </a:p>
          <a:p>
            <a:pPr marL="128270" indent="-128270">
              <a:lnSpc>
                <a:spcPct val="100000"/>
              </a:lnSpc>
              <a:spcBef>
                <a:spcPts val="0"/>
              </a:spcBef>
            </a:pPr>
            <a:endParaRPr lang="en-US" sz="1550"/>
          </a:p>
          <a:p>
            <a:pPr marL="128270" indent="-12827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241F1F"/>
                </a:solidFill>
                <a:latin typeface="Proxima Nova"/>
              </a:rPr>
              <a:t>Conclusion: Identified urinary and plasma NGAL cutoff concentrations may indicate patients at high risk for AKI in clinical research and practice but require prospective validation.</a:t>
            </a:r>
            <a:endParaRPr lang="en-US" sz="1400" dirty="0">
              <a:solidFill>
                <a:srgbClr val="241F1F"/>
              </a:solidFill>
            </a:endParaRPr>
          </a:p>
          <a:p>
            <a:pPr marL="128270" indent="-128270"/>
            <a:endParaRPr lang="en-US" sz="1550" dirty="0"/>
          </a:p>
        </p:txBody>
      </p:sp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4B8A5A-D9A0-8D1B-BE92-1149F9B0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07" y="336218"/>
            <a:ext cx="3970543" cy="386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C6829-4723-E3BC-031F-79A130D796E6}"/>
              </a:ext>
            </a:extLst>
          </p:cNvPr>
          <p:cNvSpPr txBox="1"/>
          <p:nvPr/>
        </p:nvSpPr>
        <p:spPr>
          <a:xfrm>
            <a:off x="547942" y="5154844"/>
            <a:ext cx="3580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4C2C92"/>
                </a:solidFill>
                <a:latin typeface="Proxima Nova"/>
                <a:hlinkClick r:id="rId4"/>
              </a:rPr>
              <a:t>Nephron Extra.</a:t>
            </a:r>
            <a:r>
              <a:rPr lang="en-US" sz="1200" dirty="0">
                <a:solidFill>
                  <a:srgbClr val="212121"/>
                </a:solidFill>
                <a:latin typeface="Proxima Nova"/>
              </a:rPr>
              <a:t> 2011 Jan-Dec; 1(1): 9–23.</a:t>
            </a:r>
            <a:endParaRPr lang="en-US" sz="1200" dirty="0">
              <a:latin typeface="Proxima Nov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4190C-1ADD-821F-19FB-44B73A476BB5}"/>
              </a:ext>
            </a:extLst>
          </p:cNvPr>
          <p:cNvSpPr txBox="1"/>
          <p:nvPr/>
        </p:nvSpPr>
        <p:spPr>
          <a:xfrm>
            <a:off x="383908" y="1919541"/>
            <a:ext cx="358314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241F1F"/>
                </a:solidFill>
                <a:latin typeface="Proxima Nova"/>
                <a:ea typeface="+mn-lt"/>
                <a:cs typeface="+mn-lt"/>
              </a:rPr>
              <a:t>The predictive value of urine NGAL, plasma NGAL, and serum cystatin C to differentiate among sustained, transient, and absent AKI was compared in 700 ICU patients in a prospective cohort study.</a:t>
            </a:r>
            <a:endParaRPr lang="en-US" sz="1400">
              <a:solidFill>
                <a:srgbClr val="000000"/>
              </a:solidFill>
              <a:latin typeface="Proxima Nova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241F1F"/>
              </a:solidFill>
              <a:latin typeface="Proxima Nova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241F1F"/>
                </a:solidFill>
                <a:latin typeface="Proxima Nova"/>
                <a:ea typeface="+mn-lt"/>
                <a:cs typeface="+mn-lt"/>
              </a:rPr>
              <a:t>Urine NGAL was the only biomarker that could significantly differentiate sustained from transient AKI on ICU admission.</a:t>
            </a:r>
            <a:endParaRPr lang="en-US" sz="1400">
              <a:latin typeface="Proxima Nova"/>
            </a:endParaRPr>
          </a:p>
        </p:txBody>
      </p:sp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2951EEC8-E828-3601-0A74-0F3A5B56E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095" y="3826753"/>
            <a:ext cx="4488238" cy="1106584"/>
          </a:xfrm>
          <a:prstGeom prst="rect">
            <a:avLst/>
          </a:prstGeom>
        </p:spPr>
      </p:pic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91CB63-3841-0907-3477-413B67F60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187" y="337332"/>
            <a:ext cx="3894924" cy="1157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DC97F8-DE94-560D-1E60-DF2106918E8B}"/>
              </a:ext>
            </a:extLst>
          </p:cNvPr>
          <p:cNvSpPr txBox="1"/>
          <p:nvPr/>
        </p:nvSpPr>
        <p:spPr>
          <a:xfrm>
            <a:off x="5043161" y="5153678"/>
            <a:ext cx="38449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71BC"/>
                </a:solidFill>
                <a:latin typeface="Proxima Nova"/>
                <a:ea typeface="+mn-lt"/>
                <a:cs typeface="+mn-lt"/>
              </a:rPr>
              <a:t>Am J Kidney Dis.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/>
                <a:ea typeface="+mn-lt"/>
                <a:cs typeface="+mn-lt"/>
              </a:rPr>
              <a:t>2020 Dec;76(6):826-841.e1.</a:t>
            </a:r>
            <a:endParaRPr lang="en-US" sz="1200">
              <a:solidFill>
                <a:schemeClr val="tx1">
                  <a:lumMod val="95000"/>
                  <a:lumOff val="5000"/>
                </a:schemeClr>
              </a:solidFill>
              <a:latin typeface="Proxima Nov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719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A1E41E04-FF83-FA09-25B2-75F7AF9FA80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90460" y="205139"/>
            <a:ext cx="5355097" cy="637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63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C2BA-1AB4-5571-38EC-D8E227D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50" dirty="0">
                <a:latin typeface="Proxima Nova"/>
              </a:rPr>
              <a:t>Kidney Disease:  Improving Global Outcomes (KDIGO) Staging of AKI</a:t>
            </a:r>
            <a:endParaRPr lang="en-US" sz="245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84A8126-382C-4720-1B2E-137AACB8A3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2906" y="1825625"/>
            <a:ext cx="3960559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9D825-49A2-EFC8-568B-07AB8D6B6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1425" y="1825625"/>
            <a:ext cx="3886200" cy="2489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en-US" sz="1600" dirty="0">
                <a:latin typeface="Proxima Nova"/>
              </a:rPr>
              <a:t>Sepsis is well recognized as the leading cause of AKI in the critically ill</a:t>
            </a:r>
          </a:p>
          <a:p>
            <a:pPr marL="128270" indent="-128270"/>
            <a:endParaRPr lang="en-US" sz="1600" dirty="0">
              <a:latin typeface="Proxima Nova"/>
            </a:endParaRPr>
          </a:p>
          <a:p>
            <a:pPr marL="128270" indent="-128270"/>
            <a:r>
              <a:rPr lang="en-US" sz="1600" dirty="0">
                <a:latin typeface="Proxima Nova"/>
              </a:rPr>
              <a:t>On the contrary, AKI may increase the risk of sepsis</a:t>
            </a:r>
            <a:endParaRPr lang="en-US" sz="1600" dirty="0"/>
          </a:p>
          <a:p>
            <a:pPr marL="385445" lvl="1" indent="-128270"/>
            <a:r>
              <a:rPr lang="en-US" sz="1400" dirty="0">
                <a:latin typeface="Proxima Nova"/>
              </a:rPr>
              <a:t>Mehta </a:t>
            </a:r>
            <a:r>
              <a:rPr lang="en-US" sz="1400" i="1" dirty="0">
                <a:latin typeface="Proxima Nova"/>
              </a:rPr>
              <a:t>et al</a:t>
            </a:r>
            <a:r>
              <a:rPr lang="en-US" sz="1400" dirty="0">
                <a:latin typeface="Proxima Nova"/>
              </a:rPr>
              <a:t> demonstrated that 40% of critically ill patients develop sepsis after AKI; </a:t>
            </a:r>
            <a:r>
              <a:rPr lang="en-US" sz="1400" i="1" dirty="0">
                <a:solidFill>
                  <a:srgbClr val="241F1F"/>
                </a:solidFill>
                <a:latin typeface="Proxima Nova"/>
              </a:rPr>
              <a:t>Intensive Care Medicine</a:t>
            </a:r>
            <a:r>
              <a:rPr lang="en-US" sz="1400" dirty="0">
                <a:solidFill>
                  <a:srgbClr val="241F1F"/>
                </a:solidFill>
                <a:latin typeface="Proxima Nova"/>
              </a:rPr>
              <a:t>, </a:t>
            </a:r>
            <a:r>
              <a:rPr lang="en-US" sz="1400" i="1" dirty="0">
                <a:solidFill>
                  <a:srgbClr val="241F1F"/>
                </a:solidFill>
                <a:latin typeface="Proxima Nova"/>
              </a:rPr>
              <a:t>37</a:t>
            </a:r>
            <a:r>
              <a:rPr lang="en-US" sz="1400" dirty="0">
                <a:solidFill>
                  <a:srgbClr val="241F1F"/>
                </a:solidFill>
                <a:latin typeface="Proxima Nova"/>
              </a:rPr>
              <a:t>, 241–248.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973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FDDF-CA39-06A7-BCEF-9D953E72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891"/>
            <a:ext cx="7886700" cy="930022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Proxima Nova"/>
              </a:rPr>
              <a:t>Stage-based management of AKI</a:t>
            </a:r>
            <a:endParaRPr lang="en-US" sz="3300" dirty="0"/>
          </a:p>
        </p:txBody>
      </p:sp>
      <p:pic>
        <p:nvPicPr>
          <p:cNvPr id="5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D2C1A128-6AFE-580E-71FF-C510F48FEF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5749" y="1028038"/>
            <a:ext cx="6701529" cy="5079811"/>
          </a:xfrm>
        </p:spPr>
      </p:pic>
    </p:spTree>
    <p:extLst>
      <p:ext uri="{BB962C8B-B14F-4D97-AF65-F5344CB8AC3E}">
        <p14:creationId xmlns:p14="http://schemas.microsoft.com/office/powerpoint/2010/main" val="915538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948</TotalTime>
  <Words>1104</Words>
  <Application>Microsoft Office PowerPoint</Application>
  <PresentationFormat>On-screen Show (4:3)</PresentationFormat>
  <Paragraphs>230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Slate</vt:lpstr>
      <vt:lpstr>Office Theme</vt:lpstr>
      <vt:lpstr>Office Theme</vt:lpstr>
      <vt:lpstr>ICU CURRICULUM</vt:lpstr>
      <vt:lpstr>Renal Physiology</vt:lpstr>
      <vt:lpstr>Acute Kidney Injury</vt:lpstr>
      <vt:lpstr>Biomarkers of Kidney Function and Acute Kidney Injury</vt:lpstr>
      <vt:lpstr>New Equations Used to Estimate eGFR without the use of Race</vt:lpstr>
      <vt:lpstr>PowerPoint Presentation</vt:lpstr>
      <vt:lpstr>PowerPoint Presentation</vt:lpstr>
      <vt:lpstr>Kidney Disease:  Improving Global Outcomes (KDIGO) Staging of AKI</vt:lpstr>
      <vt:lpstr>Stage-based management of AKI</vt:lpstr>
      <vt:lpstr>Clinical Case</vt:lpstr>
      <vt:lpstr>Labs</vt:lpstr>
      <vt:lpstr>Additional Results</vt:lpstr>
      <vt:lpstr>Diagnoses and Management</vt:lpstr>
      <vt:lpstr>Clinical question</vt:lpstr>
      <vt:lpstr>Additional work up for AKI</vt:lpstr>
      <vt:lpstr>Indications for dialysis</vt:lpstr>
      <vt:lpstr>BICAR-ICU Trial</vt:lpstr>
      <vt:lpstr>Landmark Trials: Timing of Renal Replacement Therapy (RRT)</vt:lpstr>
      <vt:lpstr>AKIKI-2 Trial</vt:lpstr>
      <vt:lpstr>Dialysis</vt:lpstr>
      <vt:lpstr>The CRRT Players</vt:lpstr>
      <vt:lpstr>PowerPoint Presentation</vt:lpstr>
      <vt:lpstr>Clinical question</vt:lpstr>
      <vt:lpstr>Clinical question</vt:lpstr>
      <vt:lpstr>Summary</vt:lpstr>
      <vt:lpstr>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ICU Curriculum</dc:title>
  <dc:creator>Abhaya Trivedi</dc:creator>
  <cp:lastModifiedBy>Bob Cambridge</cp:lastModifiedBy>
  <cp:revision>875</cp:revision>
  <dcterms:modified xsi:type="dcterms:W3CDTF">2023-05-10T16:33:31Z</dcterms:modified>
</cp:coreProperties>
</file>