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48" r:id="rId2"/>
  </p:sldMasterIdLst>
  <p:notesMasterIdLst>
    <p:notesMasterId r:id="rId27"/>
  </p:notesMasterIdLst>
  <p:sldIdLst>
    <p:sldId id="256" r:id="rId3"/>
    <p:sldId id="277" r:id="rId4"/>
    <p:sldId id="278" r:id="rId5"/>
    <p:sldId id="303" r:id="rId6"/>
    <p:sldId id="305" r:id="rId7"/>
    <p:sldId id="306" r:id="rId8"/>
    <p:sldId id="309" r:id="rId9"/>
    <p:sldId id="283" r:id="rId10"/>
    <p:sldId id="302" r:id="rId11"/>
    <p:sldId id="332" r:id="rId12"/>
    <p:sldId id="312" r:id="rId13"/>
    <p:sldId id="314" r:id="rId14"/>
    <p:sldId id="316" r:id="rId15"/>
    <p:sldId id="327" r:id="rId16"/>
    <p:sldId id="321" r:id="rId17"/>
    <p:sldId id="333" r:id="rId18"/>
    <p:sldId id="326" r:id="rId19"/>
    <p:sldId id="319" r:id="rId20"/>
    <p:sldId id="328" r:id="rId21"/>
    <p:sldId id="324" r:id="rId22"/>
    <p:sldId id="304" r:id="rId23"/>
    <p:sldId id="334" r:id="rId24"/>
    <p:sldId id="335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64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DCADE-A741-181D-7AD5-7364EB443893}" v="1298" dt="2023-05-07T19:09:42.099"/>
    <p1510:client id="{19FE10DD-1140-A008-3C45-CF86F1C33B80}" v="2" dt="2023-05-07T15:22:20.524"/>
    <p1510:client id="{5639ECEA-0037-6909-8159-DE163216BB54}" v="1" dt="2023-05-07T18:18:08.044"/>
    <p1510:client id="{817C27C5-CCAA-3941-F9EC-4449E9F19ED2}" v="2372" dt="2023-05-07T18:17:44.696"/>
  </p1510:revLst>
</p1510:revInfo>
</file>

<file path=ppt/tableStyles.xml><?xml version="1.0" encoding="utf-8"?>
<a:tblStyleLst xmlns:a="http://schemas.openxmlformats.org/drawingml/2006/main" def="{8EB06C77-0FC5-442A-AB87-FC4135D10B3B}">
  <a:tblStyle styleId="{8EB06C77-0FC5-442A-AB87-FC4135D10B3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8060" autoAdjust="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7763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0679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0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03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5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8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3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8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01068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80323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72290"/>
            <a:ext cx="6858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196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681" y="478186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681" y="478186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6317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73" y="2361743"/>
            <a:ext cx="5431735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73" y="4841418"/>
            <a:ext cx="5431735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04091"/>
            <a:ext cx="6858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83766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35" y="354037"/>
            <a:ext cx="5203417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735" y="2833712"/>
            <a:ext cx="5203417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7" y="367751"/>
            <a:ext cx="4425399" cy="3924395"/>
          </a:xfrm>
        </p:spPr>
        <p:txBody>
          <a:bodyPr anchor="b">
            <a:normAutofit/>
          </a:bodyPr>
          <a:lstStyle>
            <a:lvl1pPr algn="l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78" y="4442793"/>
            <a:ext cx="4323522" cy="1597189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622818" y="1558212"/>
            <a:ext cx="8521182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1" y="-4890"/>
            <a:ext cx="9146145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20" y="502752"/>
            <a:ext cx="8128699" cy="1055463"/>
          </a:xfrm>
        </p:spPr>
        <p:txBody>
          <a:bodyPr anchor="b"/>
          <a:lstStyle>
            <a:lvl1pPr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20" y="1799917"/>
            <a:ext cx="4072541" cy="1195213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2091194" y="-2091190"/>
            <a:ext cx="4961615" cy="9144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585" y="198713"/>
            <a:ext cx="4907434" cy="1861582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479" y="2129542"/>
            <a:ext cx="4072541" cy="1299458"/>
          </a:xfrm>
        </p:spPr>
        <p:txBody>
          <a:bodyPr/>
          <a:lstStyle>
            <a:lvl1pPr marL="0" indent="0" algn="r">
              <a:buNone/>
              <a:defRPr sz="1350">
                <a:solidFill>
                  <a:srgbClr val="075080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765" y="2818043"/>
            <a:ext cx="17988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2727" y="1784187"/>
            <a:ext cx="4139293" cy="4351338"/>
          </a:xfrm>
        </p:spPr>
        <p:txBody>
          <a:bodyPr/>
          <a:lstStyle>
            <a:lvl1pPr marL="289322" indent="-289322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2979079" y="2353763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3633701" y="3198180"/>
            <a:ext cx="6435618" cy="884029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3864527" y="1583776"/>
            <a:ext cx="6857999" cy="369045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061828" y="358581"/>
            <a:ext cx="1798865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061828" y="1708695"/>
            <a:ext cx="1798865" cy="2818831"/>
          </a:xfrm>
        </p:spPr>
        <p:txBody>
          <a:bodyPr>
            <a:normAutofit/>
          </a:bodyPr>
          <a:lstStyle>
            <a:lvl1pPr marL="289322" indent="-289322" algn="l">
              <a:buFont typeface="+mj-lt"/>
              <a:buAutoNum type="arabicPeriod"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3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628651" y="5266047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3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628651" y="5266047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29305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3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628651" y="5266047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4332737" y="1347986"/>
            <a:ext cx="481965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1" y="0"/>
            <a:ext cx="9161858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4533"/>
            <a:ext cx="78867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4332737" y="1347986"/>
            <a:ext cx="481965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1" y="0"/>
            <a:ext cx="9161858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3267"/>
            <a:ext cx="38862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23267"/>
            <a:ext cx="38862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3" y="5408165"/>
            <a:ext cx="775749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386509" y="5408165"/>
            <a:ext cx="775749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3424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6749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7955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426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1884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E15-4E64-484A-ACA3-3144FCC134A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5/10/2023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8CA6-909C-475A-8772-735AF15DE6D5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589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15CE15-4E64-484A-ACA3-3144FCC134AB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5/10/2023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FA98CA6-909C-475A-8772-735AF15DE6D5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5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3625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265E5529-FD61-2222-69A9-03049A668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3" r="4031" b="2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401608" y="277667"/>
            <a:ext cx="3660321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/>
            <a:r>
              <a:rPr lang="en-US" sz="3800" dirty="0">
                <a:solidFill>
                  <a:srgbClr val="075080"/>
                </a:solidFill>
                <a:latin typeface="Proxima Nova"/>
              </a:rPr>
              <a:t>ICU </a:t>
            </a:r>
            <a:br>
              <a:rPr lang="en-US" sz="3800" dirty="0">
                <a:solidFill>
                  <a:srgbClr val="075080"/>
                </a:solidFill>
                <a:latin typeface="Proxima Nova"/>
              </a:rPr>
            </a:br>
            <a:r>
              <a:rPr lang="en-US" sz="3800" dirty="0">
                <a:solidFill>
                  <a:srgbClr val="075080"/>
                </a:solidFill>
                <a:latin typeface="Proxima Nova"/>
              </a:rPr>
              <a:t>CURRIC</a:t>
            </a:r>
            <a:r>
              <a:rPr lang="en-US" sz="3800" dirty="0">
                <a:solidFill>
                  <a:srgbClr val="064F80"/>
                </a:solidFill>
                <a:latin typeface="Proxima Nova"/>
              </a:rPr>
              <a:t>U</a:t>
            </a:r>
            <a:r>
              <a:rPr lang="en-US" sz="3800" dirty="0">
                <a:solidFill>
                  <a:srgbClr val="075080"/>
                </a:solidFill>
                <a:latin typeface="Proxima Nova"/>
              </a:rPr>
              <a:t>LUM</a:t>
            </a:r>
            <a:endParaRPr lang="en-US" sz="3800" dirty="0">
              <a:solidFill>
                <a:srgbClr val="07508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401608" y="4267641"/>
            <a:ext cx="2980040" cy="14853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rgbClr val="064F80"/>
                </a:solidFill>
                <a:latin typeface="Proxima Nova"/>
              </a:rPr>
              <a:t>Acute Respiratory Distress Syndrome</a:t>
            </a:r>
          </a:p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rgbClr val="064F80"/>
                </a:solidFill>
                <a:latin typeface="Proxima Nova"/>
              </a:rPr>
              <a:t>(ARDS)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47DF75B-E153-42CE-DF72-F467B6604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0" y="6132808"/>
            <a:ext cx="2271292" cy="6352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8765D67-2842-2A95-D864-388EC9F0A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28" y="376918"/>
            <a:ext cx="8178799" cy="61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>
                <a:latin typeface="Proxima Nova"/>
                <a:cs typeface="Arial"/>
              </a:rPr>
              <a:t>Pathogenesis and Pathology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36D3F08-DBBA-4475-9E76-65C43229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68" y="1849955"/>
            <a:ext cx="7615736" cy="2165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07788-9398-8C2C-1A46-BF9EBA84FC35}"/>
              </a:ext>
            </a:extLst>
          </p:cNvPr>
          <p:cNvSpPr txBox="1"/>
          <p:nvPr/>
        </p:nvSpPr>
        <p:spPr>
          <a:xfrm>
            <a:off x="5369955" y="1355666"/>
            <a:ext cx="1014912" cy="240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5FA5D47B-B5C9-F432-8510-ACFAE78E1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128" y="4106708"/>
            <a:ext cx="4159922" cy="2752138"/>
          </a:xfrm>
        </p:spPr>
      </p:pic>
    </p:spTree>
    <p:extLst>
      <p:ext uri="{BB962C8B-B14F-4D97-AF65-F5344CB8AC3E}">
        <p14:creationId xmlns:p14="http://schemas.microsoft.com/office/powerpoint/2010/main" val="16949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02" y="154444"/>
            <a:ext cx="5278230" cy="295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721F6-528A-34A0-F245-5EB1802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60" y="358999"/>
            <a:ext cx="7886700" cy="1325563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ARDSNET Trial</a:t>
            </a:r>
            <a:endParaRPr lang="en-US" sz="33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C400-19AC-962F-1446-4B8F5F13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50" y="3458667"/>
            <a:ext cx="7886700" cy="1210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400" dirty="0">
                <a:latin typeface="Proxima Nova"/>
              </a:rPr>
              <a:t>multicenter randomized control trial, 861 adult patients in ARDS</a:t>
            </a:r>
            <a:endParaRPr lang="en-US" dirty="0"/>
          </a:p>
          <a:p>
            <a:pPr marL="128270" indent="-128270"/>
            <a:r>
              <a:rPr lang="en-US" sz="1400" dirty="0">
                <a:latin typeface="Proxima Nova"/>
              </a:rPr>
              <a:t>traditional ventilation (initial tidal volume of </a:t>
            </a:r>
            <a:r>
              <a:rPr lang="en-US" sz="1400" b="1" dirty="0">
                <a:latin typeface="Proxima Nova"/>
              </a:rPr>
              <a:t>12 mL/kg</a:t>
            </a:r>
            <a:r>
              <a:rPr lang="en-US" sz="1400" dirty="0">
                <a:latin typeface="Proxima Nova"/>
              </a:rPr>
              <a:t> and </a:t>
            </a:r>
            <a:r>
              <a:rPr lang="en-US" sz="1400" dirty="0" err="1">
                <a:latin typeface="Proxima Nova"/>
              </a:rPr>
              <a:t>Pplat</a:t>
            </a:r>
            <a:r>
              <a:rPr lang="en-US" sz="1400" dirty="0">
                <a:latin typeface="Proxima Nova"/>
              </a:rPr>
              <a:t> &lt;50 cm H2O)</a:t>
            </a:r>
            <a:endParaRPr lang="en-US" dirty="0"/>
          </a:p>
          <a:p>
            <a:pPr marL="0" indent="0">
              <a:buNone/>
            </a:pPr>
            <a:r>
              <a:rPr lang="en-US" sz="1550">
                <a:latin typeface="Proxima Nova"/>
              </a:rPr>
              <a:t>vs</a:t>
            </a:r>
            <a:endParaRPr lang="en-US" sz="1400" dirty="0">
              <a:latin typeface="Proxima Nova"/>
            </a:endParaRPr>
          </a:p>
          <a:p>
            <a:pPr marL="128270" indent="-128270"/>
            <a:r>
              <a:rPr lang="en-US" sz="1400" dirty="0">
                <a:latin typeface="Proxima Nova"/>
              </a:rPr>
              <a:t>lower tidal volume ventilation (initial tidal volume of </a:t>
            </a:r>
            <a:r>
              <a:rPr lang="en-US" sz="1400" b="1" dirty="0">
                <a:latin typeface="Proxima Nova"/>
              </a:rPr>
              <a:t>6 mL/kg</a:t>
            </a:r>
            <a:r>
              <a:rPr lang="en-US" sz="1400" dirty="0">
                <a:latin typeface="Proxima Nova"/>
              </a:rPr>
              <a:t> and </a:t>
            </a:r>
            <a:r>
              <a:rPr lang="en-US" sz="1400" dirty="0" err="1">
                <a:latin typeface="Proxima Nova"/>
              </a:rPr>
              <a:t>Pplat</a:t>
            </a:r>
            <a:r>
              <a:rPr lang="en-US" sz="1400" dirty="0">
                <a:latin typeface="Proxima Nova"/>
              </a:rPr>
              <a:t> &lt;30 cm H2O).</a:t>
            </a:r>
            <a:endParaRPr lang="en-US" sz="1550"/>
          </a:p>
          <a:p>
            <a:pPr marL="128270" indent="-128270"/>
            <a:endParaRPr lang="en-US" sz="1100" dirty="0"/>
          </a:p>
          <a:p>
            <a:pPr marL="128270" indent="-128270"/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50A46-66CE-0ECC-C97C-94C92C4D15D0}"/>
              </a:ext>
            </a:extLst>
          </p:cNvPr>
          <p:cNvSpPr txBox="1"/>
          <p:nvPr/>
        </p:nvSpPr>
        <p:spPr>
          <a:xfrm>
            <a:off x="502553" y="4927464"/>
            <a:ext cx="7967291" cy="1571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8270" indent="-128270">
              <a:lnSpc>
                <a:spcPct val="90000"/>
              </a:lnSpc>
              <a:spcBef>
                <a:spcPts val="563"/>
              </a:spcBef>
              <a:buFont typeface="Arial"/>
              <a:buChar char="•"/>
            </a:pPr>
            <a:r>
              <a:rPr lang="en-US" sz="2600" u="sng" dirty="0">
                <a:latin typeface="Proxima Nova"/>
                <a:cs typeface="Arial"/>
              </a:rPr>
              <a:t>BOTTOM LINE:</a:t>
            </a:r>
          </a:p>
          <a:p>
            <a:pPr marL="385445" lvl="1" indent="-128270">
              <a:lnSpc>
                <a:spcPct val="90000"/>
              </a:lnSpc>
              <a:spcBef>
                <a:spcPts val="281"/>
              </a:spcBef>
              <a:buFont typeface="Arial"/>
              <a:buChar char="•"/>
            </a:pPr>
            <a:r>
              <a:rPr lang="en-US" sz="2600" dirty="0">
                <a:latin typeface="Proxima Nova"/>
                <a:cs typeface="Arial"/>
              </a:rPr>
              <a:t>Lung protective ventilation utilizing a lower tidal volume strategy </a:t>
            </a:r>
            <a:r>
              <a:rPr lang="en-US" sz="2600" b="1" i="1" dirty="0">
                <a:solidFill>
                  <a:srgbClr val="FF0000"/>
                </a:solidFill>
                <a:latin typeface="Proxima Nova"/>
                <a:cs typeface="Arial"/>
              </a:rPr>
              <a:t>reduces mortality</a:t>
            </a:r>
            <a:r>
              <a:rPr lang="en-US" sz="2600" dirty="0">
                <a:latin typeface="Proxima Nova"/>
                <a:cs typeface="Arial"/>
              </a:rPr>
              <a:t> and increases ventilator-free day</a:t>
            </a:r>
          </a:p>
        </p:txBody>
      </p:sp>
    </p:spTree>
    <p:extLst>
      <p:ext uri="{BB962C8B-B14F-4D97-AF65-F5344CB8AC3E}">
        <p14:creationId xmlns:p14="http://schemas.microsoft.com/office/powerpoint/2010/main" val="373282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>
                <a:latin typeface="Proxima Nova"/>
              </a:rPr>
              <a:t>PEEP in ARDS</a:t>
            </a:r>
          </a:p>
        </p:txBody>
      </p:sp>
      <p:sp>
        <p:nvSpPr>
          <p:cNvPr id="5529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047" y="2226801"/>
            <a:ext cx="4687526" cy="4078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endParaRPr lang="en-US" sz="1550" dirty="0">
              <a:latin typeface="Proxima Nova"/>
            </a:endParaRPr>
          </a:p>
          <a:p>
            <a:pPr marL="128270" indent="-128270">
              <a:lnSpc>
                <a:spcPct val="90000"/>
              </a:lnSpc>
            </a:pPr>
            <a:r>
              <a:rPr lang="en-US" sz="1550" dirty="0">
                <a:latin typeface="Proxima Nova"/>
              </a:rPr>
              <a:t>Helps decrease requirements for high FiO</a:t>
            </a:r>
            <a:r>
              <a:rPr lang="en-US" sz="1550" baseline="-25000" dirty="0">
                <a:latin typeface="Proxima Nova"/>
              </a:rPr>
              <a:t>2 </a:t>
            </a:r>
            <a:r>
              <a:rPr lang="en-US" sz="1550" dirty="0">
                <a:latin typeface="Proxima Nova"/>
              </a:rPr>
              <a:t>by alveolar recruitment</a:t>
            </a:r>
            <a:endParaRPr lang="en-US" sz="1550">
              <a:latin typeface="Proxima Nova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Ideal level of PEEP is based on the individual patient.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128270" indent="-128270"/>
            <a:r>
              <a:rPr lang="en-US" sz="1550" dirty="0">
                <a:latin typeface="Proxima Nova"/>
              </a:rPr>
              <a:t>Beneficial effects: </a:t>
            </a:r>
          </a:p>
          <a:p>
            <a:pPr marL="385445" lvl="1" indent="-128270">
              <a:lnSpc>
                <a:spcPct val="90000"/>
              </a:lnSpc>
            </a:pPr>
            <a:r>
              <a:rPr lang="en-US" dirty="0">
                <a:latin typeface="Proxima Nova"/>
              </a:rPr>
              <a:t>recruitment, improved oxygenation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128270" indent="-128270"/>
            <a:r>
              <a:rPr lang="en-US" sz="1550" dirty="0">
                <a:latin typeface="Proxima Nova"/>
              </a:rPr>
              <a:t>Detrimental effects: </a:t>
            </a:r>
          </a:p>
          <a:p>
            <a:pPr marL="385445" lvl="1" indent="-128270">
              <a:lnSpc>
                <a:spcPct val="90000"/>
              </a:lnSpc>
            </a:pPr>
            <a:r>
              <a:rPr lang="en-US" dirty="0">
                <a:latin typeface="Proxima Nova"/>
              </a:rPr>
              <a:t>over distention, barotrauma, decreased venous return with decrease cardiac output.</a:t>
            </a:r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F9130C3-D940-54AE-05A0-02D2D1E5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428" y="194505"/>
            <a:ext cx="5041457" cy="934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0DF7B1-8F49-0CC9-559C-BF8EB3E9AC2A}"/>
              </a:ext>
            </a:extLst>
          </p:cNvPr>
          <p:cNvSpPr txBox="1"/>
          <p:nvPr/>
        </p:nvSpPr>
        <p:spPr>
          <a:xfrm>
            <a:off x="6858000" y="1164450"/>
            <a:ext cx="23411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NEJM 2004; 351:327-336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E1FD672-194A-8D48-7463-A44709F82D02}"/>
              </a:ext>
            </a:extLst>
          </p:cNvPr>
          <p:cNvSpPr/>
          <p:nvPr/>
        </p:nvSpPr>
        <p:spPr>
          <a:xfrm rot="10800000">
            <a:off x="5319698" y="2059239"/>
            <a:ext cx="3542380" cy="3432062"/>
          </a:xfrm>
          <a:prstGeom prst="wedgeRoundRectCallou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223A5-E64D-68C0-C3BC-F523A4600DBC}"/>
              </a:ext>
            </a:extLst>
          </p:cNvPr>
          <p:cNvSpPr txBox="1"/>
          <p:nvPr/>
        </p:nvSpPr>
        <p:spPr>
          <a:xfrm>
            <a:off x="5399372" y="2500503"/>
            <a:ext cx="3383035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Proxima Nova"/>
                <a:ea typeface="Calibri"/>
                <a:cs typeface="Calibri"/>
              </a:rPr>
              <a:t>Multicenter randomized control trial, comparing low vs high PEEP strategy in pts with ARDS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Proxima Nov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Proxima Nova"/>
                <a:ea typeface="Calibri"/>
                <a:cs typeface="Calibri"/>
              </a:rPr>
              <a:t>Both groups used 6mL/kg TV and </a:t>
            </a:r>
            <a:r>
              <a:rPr lang="en-US" sz="1400" err="1">
                <a:latin typeface="Proxima Nova"/>
                <a:ea typeface="Calibri"/>
                <a:cs typeface="Calibri"/>
              </a:rPr>
              <a:t>Pplat</a:t>
            </a:r>
            <a:r>
              <a:rPr lang="en-US" sz="1400" dirty="0">
                <a:latin typeface="Proxima Nova"/>
                <a:ea typeface="Calibri"/>
                <a:cs typeface="Calibri"/>
              </a:rPr>
              <a:t> &lt;30 cmH20 goal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Proxima Nov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Proxima Nova"/>
                <a:ea typeface="Calibri"/>
                <a:cs typeface="Calibri"/>
              </a:rPr>
              <a:t>Conclusions: </a:t>
            </a:r>
            <a:r>
              <a:rPr lang="en-US" sz="1400" b="1" dirty="0">
                <a:latin typeface="Proxima Nova"/>
                <a:ea typeface="Calibri"/>
                <a:cs typeface="Calibri"/>
              </a:rPr>
              <a:t>No mortality difference</a:t>
            </a:r>
            <a:r>
              <a:rPr lang="en-US" sz="1400" dirty="0">
                <a:latin typeface="Proxima Nova"/>
                <a:ea typeface="Calibri"/>
                <a:cs typeface="Calibri"/>
              </a:rPr>
              <a:t> between low vs high PEEP strategy, further emphasizing low TV and low inspiratory pressures</a:t>
            </a:r>
          </a:p>
        </p:txBody>
      </p:sp>
    </p:spTree>
    <p:extLst>
      <p:ext uri="{BB962C8B-B14F-4D97-AF65-F5344CB8AC3E}">
        <p14:creationId xmlns:p14="http://schemas.microsoft.com/office/powerpoint/2010/main" val="2189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j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6534540"/>
            <a:ext cx="1943100" cy="29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nimbex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70" y="2454838"/>
            <a:ext cx="4496796" cy="3971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nimbe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5" y="225972"/>
            <a:ext cx="7283843" cy="1722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8650" y="2404533"/>
            <a:ext cx="3375987" cy="42786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28270" indent="-128270" eaLnBrk="1" hangingPunct="1">
              <a:lnSpc>
                <a:spcPct val="90000"/>
              </a:lnSpc>
            </a:pPr>
            <a:r>
              <a:rPr lang="en-US" dirty="0"/>
              <a:t>178 patients randomized to 48 hours of </a:t>
            </a:r>
            <a:r>
              <a:rPr lang="en-US" dirty="0" err="1"/>
              <a:t>cisatracurium</a:t>
            </a:r>
            <a:r>
              <a:rPr lang="en-US" dirty="0"/>
              <a:t> and 162 to placebo</a:t>
            </a:r>
            <a:endParaRPr lang="en-US"/>
          </a:p>
          <a:p>
            <a:pPr marL="128270" indent="-128270" eaLnBrk="1" hangingPunct="1">
              <a:lnSpc>
                <a:spcPct val="90000"/>
              </a:lnSpc>
            </a:pPr>
            <a:endParaRPr lang="en-US" dirty="0"/>
          </a:p>
          <a:p>
            <a:pPr marL="128270" indent="-128270" eaLnBrk="1" hangingPunct="1">
              <a:lnSpc>
                <a:spcPct val="90000"/>
              </a:lnSpc>
            </a:pPr>
            <a:r>
              <a:rPr lang="en-US" dirty="0"/>
              <a:t>Median time from diagnosis of ARDS to study inclusion was 16 hours</a:t>
            </a:r>
          </a:p>
          <a:p>
            <a:pPr marL="128270" indent="-128270" eaLnBrk="1" hangingPunct="1">
              <a:lnSpc>
                <a:spcPct val="90000"/>
              </a:lnSpc>
            </a:pPr>
            <a:endParaRPr lang="en-US" dirty="0"/>
          </a:p>
          <a:p>
            <a:pPr marL="128270" indent="-128270"/>
            <a:r>
              <a:rPr lang="en-US" sz="1550" dirty="0">
                <a:latin typeface="Proxima Nova"/>
              </a:rPr>
              <a:t>The </a:t>
            </a:r>
            <a:r>
              <a:rPr lang="en-US" sz="1550" b="1" dirty="0">
                <a:latin typeface="Proxima Nova"/>
              </a:rPr>
              <a:t>ACURASYS trial</a:t>
            </a:r>
            <a:r>
              <a:rPr lang="en-US" sz="1550" dirty="0">
                <a:latin typeface="Proxima Nova"/>
              </a:rPr>
              <a:t> showed paralysis with </a:t>
            </a:r>
            <a:r>
              <a:rPr lang="en-US" sz="1550" err="1">
                <a:latin typeface="Proxima Nova"/>
              </a:rPr>
              <a:t>cisatracurium</a:t>
            </a:r>
            <a:r>
              <a:rPr lang="en-US" sz="1550" dirty="0">
                <a:latin typeface="Proxima Nova"/>
              </a:rPr>
              <a:t> for 48h had favorable results on survival to hospital discharge, </a:t>
            </a:r>
            <a:r>
              <a:rPr lang="en-US" sz="1550" b="1" i="1" dirty="0">
                <a:solidFill>
                  <a:srgbClr val="FF0000"/>
                </a:solidFill>
                <a:latin typeface="Proxima Nova"/>
              </a:rPr>
              <a:t>lower rates of mortality within 90 days**</a:t>
            </a:r>
            <a:r>
              <a:rPr lang="en-US" sz="1550" dirty="0">
                <a:latin typeface="Proxima Nova"/>
              </a:rPr>
              <a:t>, and increased rate of vent-free days.</a:t>
            </a:r>
          </a:p>
          <a:p>
            <a:pPr marL="128270" indent="-128270"/>
            <a:endParaRPr lang="en-US" sz="1550" dirty="0"/>
          </a:p>
          <a:p>
            <a:pPr marL="128270" indent="-128270"/>
            <a:r>
              <a:rPr lang="en-US" sz="1550" dirty="0">
                <a:solidFill>
                  <a:srgbClr val="FF0000"/>
                </a:solidFill>
                <a:latin typeface="Proxima Nova"/>
              </a:rPr>
              <a:t>**</a:t>
            </a:r>
            <a:r>
              <a:rPr lang="en-US" sz="1550" dirty="0">
                <a:latin typeface="Proxima Nova"/>
              </a:rPr>
              <a:t>Caveat: compare to the </a:t>
            </a:r>
            <a:r>
              <a:rPr lang="en-US" sz="1550" b="1" dirty="0">
                <a:latin typeface="Proxima Nova"/>
              </a:rPr>
              <a:t>ROSE trial</a:t>
            </a:r>
            <a:r>
              <a:rPr lang="en-US" sz="1550" dirty="0">
                <a:latin typeface="Proxima Nova"/>
              </a:rPr>
              <a:t>, which did </a:t>
            </a:r>
            <a:r>
              <a:rPr lang="en-US" sz="1550" b="1" dirty="0">
                <a:latin typeface="Proxima Nova"/>
              </a:rPr>
              <a:t>NOT</a:t>
            </a:r>
            <a:r>
              <a:rPr lang="en-US" sz="1550" dirty="0">
                <a:latin typeface="Proxima Nova"/>
              </a:rPr>
              <a:t> demonstrate any significant difference in 28-day or 90-day mortality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253465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b="73810"/>
          <a:stretch>
            <a:fillRect/>
          </a:stretch>
        </p:blipFill>
        <p:spPr bwMode="auto">
          <a:xfrm>
            <a:off x="1221145" y="291194"/>
            <a:ext cx="6661224" cy="157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364175" y="1769830"/>
            <a:ext cx="2781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Garamond"/>
              </a:rPr>
              <a:t>        </a:t>
            </a:r>
            <a:r>
              <a:rPr lang="en-US" sz="1400" dirty="0">
                <a:latin typeface="Proxima Nova"/>
              </a:rPr>
              <a:t>NEJM 2006 ; 354: 2564</a:t>
            </a:r>
          </a:p>
        </p:txBody>
      </p:sp>
      <p:pic>
        <p:nvPicPr>
          <p:cNvPr id="2" name="Picture 1" descr="flui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2228" r="1406" b="203"/>
          <a:stretch/>
        </p:blipFill>
        <p:spPr>
          <a:xfrm>
            <a:off x="796016" y="2175722"/>
            <a:ext cx="7123715" cy="2614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17F33-E027-226F-736A-05129AAC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64" y="4976283"/>
            <a:ext cx="7886700" cy="15762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28270" indent="-128270"/>
            <a:r>
              <a:rPr lang="en-US" sz="1600" dirty="0">
                <a:latin typeface="Proxima Nova"/>
              </a:rPr>
              <a:t>Conservative </a:t>
            </a:r>
            <a:r>
              <a:rPr lang="en-US" sz="1600" err="1">
                <a:latin typeface="Proxima Nova"/>
              </a:rPr>
              <a:t>mgmt</a:t>
            </a:r>
            <a:r>
              <a:rPr lang="en-US" sz="1600" dirty="0">
                <a:latin typeface="Proxima Nova"/>
              </a:rPr>
              <a:t> targeted CVP &lt;4</a:t>
            </a:r>
          </a:p>
          <a:p>
            <a:pPr marL="128270" indent="-128270"/>
            <a:r>
              <a:rPr lang="en-US" sz="1600" dirty="0">
                <a:latin typeface="Proxima Nova"/>
              </a:rPr>
              <a:t>Liberal fluid </a:t>
            </a:r>
            <a:r>
              <a:rPr lang="en-US" sz="1600" err="1">
                <a:latin typeface="Proxima Nova"/>
              </a:rPr>
              <a:t>mgmt</a:t>
            </a:r>
            <a:r>
              <a:rPr lang="en-US" sz="1600" dirty="0">
                <a:latin typeface="Proxima Nova"/>
              </a:rPr>
              <a:t> targeted CVP 10-14</a:t>
            </a:r>
          </a:p>
          <a:p>
            <a:pPr marL="128270" indent="-128270"/>
            <a:r>
              <a:rPr lang="en-US" sz="1600" dirty="0">
                <a:latin typeface="Proxima Nova"/>
              </a:rPr>
              <a:t>No mortality difference at 60 days</a:t>
            </a:r>
          </a:p>
          <a:p>
            <a:pPr marL="128270" indent="-128270"/>
            <a:r>
              <a:rPr lang="en-US" sz="1600" dirty="0">
                <a:latin typeface="Proxima Nova"/>
              </a:rPr>
              <a:t>The </a:t>
            </a:r>
            <a:r>
              <a:rPr lang="en-US" sz="1600" b="1" dirty="0">
                <a:latin typeface="Proxima Nova"/>
              </a:rPr>
              <a:t>FACTT trial </a:t>
            </a:r>
            <a:r>
              <a:rPr lang="en-US" sz="1600" dirty="0">
                <a:latin typeface="Proxima Nova"/>
              </a:rPr>
              <a:t>demonstrated that conservative fluid strategy was associated with </a:t>
            </a:r>
            <a:r>
              <a:rPr lang="en-US" sz="1600" b="1" dirty="0">
                <a:latin typeface="Proxima Nova"/>
              </a:rPr>
              <a:t>significantly greater vent-free days, improved measures of lung function, and fewer ICU days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26485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AEE40D-E99B-86FB-B768-396F5E09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465" y="192096"/>
            <a:ext cx="7354166" cy="19951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D9A878-D479-8682-6701-130E666EACA2}"/>
              </a:ext>
            </a:extLst>
          </p:cNvPr>
          <p:cNvSpPr txBox="1"/>
          <p:nvPr/>
        </p:nvSpPr>
        <p:spPr>
          <a:xfrm>
            <a:off x="6037834" y="6549709"/>
            <a:ext cx="3047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Lancet Respir Med. 2020 Mar;8(3):267-276.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4D047-24E5-4E86-35A8-FB33878A924C}"/>
              </a:ext>
            </a:extLst>
          </p:cNvPr>
          <p:cNvSpPr txBox="1"/>
          <p:nvPr/>
        </p:nvSpPr>
        <p:spPr>
          <a:xfrm>
            <a:off x="801943" y="2553314"/>
            <a:ext cx="754011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17 ICUs in Spain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Moderate-to-severe ARDS, PF &lt;200 with FiO2≥ 50% and PEEP ≥ 10 at 24h after ARDS onset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Intervention: IV dexamethasone 20mg once daily x 5 days followed by 10mg once daily for 5 days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Largest RCT done investigating corticosteroids in moderate-to-severe ARDS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Trial stopped early</a:t>
            </a:r>
            <a:r>
              <a:rPr lang="en-US" dirty="0">
                <a:ea typeface="+mn-lt"/>
                <a:cs typeface="+mn-lt"/>
              </a:rPr>
              <a:t> due to low enrollment rate (277 of planned 314 patients)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D6E9C-ECF8-E91F-3C73-18E5ED68F0EE}"/>
              </a:ext>
            </a:extLst>
          </p:cNvPr>
          <p:cNvSpPr txBox="1"/>
          <p:nvPr/>
        </p:nvSpPr>
        <p:spPr>
          <a:xfrm>
            <a:off x="534629" y="5235677"/>
            <a:ext cx="829596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Proxima Nova"/>
                <a:ea typeface="Calibri"/>
                <a:cs typeface="Calibri"/>
              </a:rPr>
              <a:t>The </a:t>
            </a:r>
            <a:r>
              <a:rPr lang="en-US" sz="2200" b="1" dirty="0">
                <a:latin typeface="Proxima Nova"/>
                <a:ea typeface="Calibri"/>
                <a:cs typeface="Calibri"/>
              </a:rPr>
              <a:t>DEXA-ARDS</a:t>
            </a:r>
            <a:r>
              <a:rPr lang="en-US" sz="2200" dirty="0">
                <a:latin typeface="Proxima Nova"/>
                <a:ea typeface="Calibri"/>
                <a:cs typeface="Calibri"/>
              </a:rPr>
              <a:t> trial suggests an increase in ventilator-free days and </a:t>
            </a:r>
            <a:r>
              <a:rPr lang="en-US" sz="2200" i="1" dirty="0">
                <a:solidFill>
                  <a:srgbClr val="FF0000"/>
                </a:solidFill>
                <a:latin typeface="Proxima Nova"/>
                <a:ea typeface="Calibri"/>
                <a:cs typeface="Calibri"/>
              </a:rPr>
              <a:t>mortality benefit</a:t>
            </a:r>
            <a:r>
              <a:rPr lang="en-US" sz="2200" dirty="0">
                <a:latin typeface="Proxima Nova"/>
                <a:ea typeface="Calibri"/>
                <a:cs typeface="Calibri"/>
              </a:rPr>
              <a:t> with dexamethasone in addition to standard ARDS treatment strategies (NNT = 7)</a:t>
            </a:r>
            <a:endParaRPr lang="en-US" sz="2200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9639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Inhaled pulmonary vasodilators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82" y="2090426"/>
            <a:ext cx="7886700" cy="37724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5445" lvl="1" indent="-128270"/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marL="385445" lvl="1" indent="-128270"/>
            <a:r>
              <a:rPr lang="en-US" altLang="en-US" sz="1600" dirty="0">
                <a:latin typeface="Proxima Nova"/>
              </a:rPr>
              <a:t>Induces selective vasodilatation in ventilated lung areas and redistributes blood flow</a:t>
            </a:r>
          </a:p>
          <a:p>
            <a:pPr marL="385445" lvl="1" indent="-128270"/>
            <a:endParaRPr lang="en-US" altLang="en-US" sz="1600" dirty="0">
              <a:latin typeface="Proxima Nova"/>
            </a:endParaRPr>
          </a:p>
          <a:p>
            <a:pPr marL="385445" lvl="1" indent="-128270"/>
            <a:r>
              <a:rPr lang="en-US" altLang="en-US" sz="1600" dirty="0">
                <a:latin typeface="Proxima Nova"/>
              </a:rPr>
              <a:t>Reduces pulmonary hypertension</a:t>
            </a:r>
          </a:p>
          <a:p>
            <a:pPr marL="385445" lvl="1" indent="-128270"/>
            <a:endParaRPr lang="en-US" altLang="en-US" sz="1600" dirty="0">
              <a:latin typeface="Proxima Nova"/>
            </a:endParaRPr>
          </a:p>
          <a:p>
            <a:pPr marL="385445" lvl="1" indent="-128270"/>
            <a:r>
              <a:rPr lang="en-US" altLang="en-US" sz="1600" dirty="0">
                <a:latin typeface="Proxima Nova"/>
              </a:rPr>
              <a:t>Improves oxygenation in the first 24 hours</a:t>
            </a:r>
          </a:p>
          <a:p>
            <a:pPr marL="385445" lvl="1" indent="-128270"/>
            <a:endParaRPr lang="en-US" altLang="en-US" sz="1600" b="1" i="1" dirty="0">
              <a:latin typeface="Proxima Nova"/>
            </a:endParaRPr>
          </a:p>
          <a:p>
            <a:pPr marL="385445" lvl="1" indent="-128270"/>
            <a:r>
              <a:rPr lang="en-US" altLang="en-US" sz="1600" b="1" i="1" dirty="0">
                <a:latin typeface="Proxima Nova"/>
              </a:rPr>
              <a:t>No randomized trials that show a mortality benefit</a:t>
            </a:r>
          </a:p>
          <a:p>
            <a:pPr marL="385445" lvl="1" indent="-128270"/>
            <a:endParaRPr lang="en-US" altLang="en-US" sz="1600" b="1" i="1" dirty="0">
              <a:latin typeface="Proxima Nova"/>
              <a:cs typeface="Arial"/>
            </a:endParaRPr>
          </a:p>
          <a:p>
            <a:pPr marL="385445" lvl="1" indent="-128270"/>
            <a:endParaRPr lang="en-US" altLang="en-US" sz="1600" b="1" i="1" dirty="0">
              <a:latin typeface="Proxima Nova"/>
              <a:cs typeface="Arial"/>
            </a:endParaRPr>
          </a:p>
          <a:p>
            <a:pPr marL="385445" lvl="1" indent="-128270"/>
            <a:r>
              <a:rPr lang="en-US" altLang="en-US" sz="1600">
                <a:latin typeface="Proxima Nova"/>
                <a:cs typeface="Arial"/>
              </a:rPr>
              <a:t>Should not be abruptly stopped; wean by 50%</a:t>
            </a:r>
          </a:p>
          <a:p>
            <a:pPr marL="385445" lvl="1" indent="-128270"/>
            <a:r>
              <a:rPr lang="en-US" sz="1600" dirty="0">
                <a:latin typeface="Proxima Nova"/>
                <a:cs typeface="Arial"/>
              </a:rPr>
              <a:t>Nitric oxide </a:t>
            </a:r>
            <a:endParaRPr lang="en-US" sz="1600" dirty="0"/>
          </a:p>
          <a:p>
            <a:pPr marL="642620" lvl="2" indent="-128270"/>
            <a:r>
              <a:rPr lang="en-US" sz="1600" dirty="0">
                <a:latin typeface="Proxima Nova"/>
                <a:cs typeface="Arial"/>
              </a:rPr>
              <a:t>Usual dose is 20 parts per million [ppm]</a:t>
            </a:r>
          </a:p>
          <a:p>
            <a:pPr marL="385445" lvl="1" indent="-128270"/>
            <a:r>
              <a:rPr lang="en-US" sz="1600" dirty="0" err="1">
                <a:latin typeface="Proxima Nova"/>
                <a:cs typeface="Arial"/>
              </a:rPr>
              <a:t>Epoprostenol</a:t>
            </a:r>
            <a:r>
              <a:rPr lang="en-US" sz="1600" dirty="0">
                <a:latin typeface="Proxima Nova"/>
                <a:cs typeface="Arial"/>
              </a:rPr>
              <a:t> (</a:t>
            </a:r>
            <a:r>
              <a:rPr lang="en-US" sz="1600" dirty="0" err="1">
                <a:latin typeface="Proxima Nova"/>
                <a:cs typeface="Arial"/>
              </a:rPr>
              <a:t>Flolan</a:t>
            </a:r>
            <a:r>
              <a:rPr lang="en-US" sz="1600" dirty="0">
                <a:latin typeface="Proxima Nova"/>
                <a:cs typeface="Arial"/>
              </a:rPr>
              <a:t>)</a:t>
            </a:r>
            <a:endParaRPr lang="en-US" sz="1600" dirty="0"/>
          </a:p>
          <a:p>
            <a:pPr marL="642620" lvl="2" indent="-128270"/>
            <a:r>
              <a:rPr lang="en-US" sz="1600" dirty="0">
                <a:latin typeface="Proxima Nova"/>
                <a:cs typeface="Arial"/>
              </a:rPr>
              <a:t>Starting dose is 20,000 ng/mL</a:t>
            </a:r>
            <a:endParaRPr lang="en-US" sz="1600">
              <a:latin typeface="Proxima Nova"/>
            </a:endParaRPr>
          </a:p>
          <a:p>
            <a:pPr marL="128270" indent="-128270"/>
            <a:endParaRPr lang="en-US" sz="1600" dirty="0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7BDA7B2-5E0B-43EB-3577-BA86303F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86" y="4191754"/>
            <a:ext cx="3119870" cy="23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50" dirty="0">
                <a:latin typeface="Arial"/>
                <a:cs typeface="Arial"/>
              </a:rPr>
              <a:t>Prone Therapy</a:t>
            </a:r>
            <a:endParaRPr lang="en-US" dirty="0">
              <a:latin typeface="Arial" charset="0"/>
            </a:endParaRP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8650" y="2061327"/>
            <a:ext cx="7886700" cy="4115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Proxima Nova"/>
              </a:rPr>
              <a:t>Decreases shunt perfusion</a:t>
            </a:r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128270" indent="-128270">
              <a:defRPr/>
            </a:pPr>
            <a:r>
              <a:rPr lang="en-US" sz="1800" dirty="0">
                <a:latin typeface="Proxima Nova"/>
              </a:rPr>
              <a:t>Improves V/Q matching </a:t>
            </a:r>
            <a:endParaRPr lang="en-US" sz="1800" dirty="0"/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Proxima Nova"/>
              </a:rPr>
              <a:t>Improves oxygenation</a:t>
            </a:r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Proxima Nova"/>
              </a:rPr>
              <a:t>Difficult to care for catheters and ETT</a:t>
            </a:r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Proxima Nova"/>
              </a:rPr>
              <a:t>Concern for development of pressure ulcers and facial edema</a:t>
            </a:r>
            <a:br>
              <a:rPr lang="en-US" sz="1800" dirty="0"/>
            </a:br>
            <a:endParaRPr lang="en-US" sz="1800" dirty="0"/>
          </a:p>
          <a:p>
            <a:pPr marL="128270" indent="-12827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Proxima Nova"/>
              </a:rPr>
              <a:t>Need for increased sedation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j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46" y="1583273"/>
            <a:ext cx="2009280" cy="254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ron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80" y="2723465"/>
            <a:ext cx="3641670" cy="2982645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F67C-FAF2-0B1F-ECB2-DCCE5BAC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24" y="5934655"/>
            <a:ext cx="7886700" cy="487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en-US" sz="1600" dirty="0">
                <a:latin typeface="Proxima Nova"/>
              </a:rPr>
              <a:t>The </a:t>
            </a:r>
            <a:r>
              <a:rPr lang="en-US" sz="1600" b="1" dirty="0">
                <a:latin typeface="Proxima Nova"/>
              </a:rPr>
              <a:t>PROSEVA trial</a:t>
            </a:r>
            <a:r>
              <a:rPr lang="en-US" sz="1600" dirty="0">
                <a:latin typeface="Proxima Nova"/>
              </a:rPr>
              <a:t> demonstrated that placing patients with severe ARDS in the prone-position </a:t>
            </a:r>
            <a:r>
              <a:rPr lang="en-US" sz="1600" b="1" i="1" dirty="0">
                <a:solidFill>
                  <a:srgbClr val="FF0000"/>
                </a:solidFill>
                <a:latin typeface="Proxima Nova"/>
              </a:rPr>
              <a:t>significantly decreased 28-day and 90-day mortality</a:t>
            </a:r>
            <a:endParaRPr lang="en-US" sz="1600" b="1" i="1">
              <a:solidFill>
                <a:srgbClr val="FF0000"/>
              </a:solidFill>
            </a:endParaRP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80A34BE9-0D43-0A34-4451-8C0080513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45" y="268851"/>
            <a:ext cx="8638995" cy="1196714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280EEE07-ECDD-0591-925C-AF5769FE0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33" y="2721029"/>
            <a:ext cx="4079253" cy="2978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EEC488-08C6-1BE2-DB8E-4654FB5BFAA6}"/>
              </a:ext>
            </a:extLst>
          </p:cNvPr>
          <p:cNvSpPr txBox="1"/>
          <p:nvPr/>
        </p:nvSpPr>
        <p:spPr>
          <a:xfrm>
            <a:off x="386107" y="1924406"/>
            <a:ext cx="853113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4D4D4D"/>
                </a:solidFill>
                <a:ea typeface="+mn-lt"/>
                <a:cs typeface="+mn-lt"/>
              </a:rPr>
              <a:t>Multicenter, prospective, randomized, controlled trial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4D4D4D"/>
                </a:solidFill>
                <a:ea typeface="+mn-lt"/>
                <a:cs typeface="+mn-lt"/>
              </a:rPr>
              <a:t>466 pts with severe ARDS (defined as PF &lt;150 with FiO2 ≥ 60% and PEEP ≥ 5 and a TV close to 6mL/kg PBW)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4D4D4D"/>
                </a:solidFill>
                <a:ea typeface="+mn-lt"/>
                <a:cs typeface="+mn-lt"/>
              </a:rPr>
              <a:t>Prone x 16 hours vs Supine</a:t>
            </a:r>
            <a:endParaRPr lang="en-US" sz="1400" dirty="0">
              <a:solidFill>
                <a:srgbClr val="4D4D4D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6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Clinical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363" y="2147128"/>
            <a:ext cx="8144104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35 year old female with history of diabetes and obesity who was admitted to an outside hospital with 1 week of cough and shortness of breath.   She was intubated there and transferred here for further management of her hypoxemic respiratory failure.  </a:t>
            </a:r>
            <a:endParaRPr lang="en-US" sz="1800" dirty="0"/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BP:  130s/80s  HR: 120 RR: 28  Temp: 100 Sp02: 80% on 100% Fi02</a:t>
            </a:r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VC:  RR 20 | Tidal volume 500 | PEEP: 16 | Fi02: 100% </a:t>
            </a:r>
          </a:p>
          <a:p>
            <a:pPr marL="128270" indent="-128270"/>
            <a:endParaRPr lang="en-US" sz="1800" dirty="0"/>
          </a:p>
          <a:p>
            <a:pPr marL="128270" indent="-128270"/>
            <a:r>
              <a:rPr lang="en-US" sz="1800" dirty="0">
                <a:latin typeface="Proxima Nova"/>
              </a:rPr>
              <a:t>PIP 50, inspiratory pause -&gt; Plateau pressure 35, expiratory pause -&gt; PEEP 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40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 eaLnBrk="1" hangingPunct="1"/>
            <a:endParaRPr lang="en-US" dirty="0"/>
          </a:p>
          <a:p>
            <a:pPr marL="128270" indent="-128270" eaLnBrk="1" hangingPunct="1"/>
            <a:endParaRPr lang="en-US" sz="1550" b="1" dirty="0"/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1EA8AD-9EF7-0B85-08E0-930D6EEF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09" y="232204"/>
            <a:ext cx="6891182" cy="1692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A2283-C141-85E0-7DAB-66A10151C8D0}"/>
              </a:ext>
            </a:extLst>
          </p:cNvPr>
          <p:cNvSpPr txBox="1"/>
          <p:nvPr/>
        </p:nvSpPr>
        <p:spPr>
          <a:xfrm>
            <a:off x="5641258" y="6461637"/>
            <a:ext cx="350274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C2C92"/>
                </a:solidFill>
                <a:latin typeface="Helvetica Neue"/>
                <a:ea typeface="Calibri"/>
                <a:cs typeface="Calibri"/>
                <a:hlinkClick r:id="rId3"/>
              </a:rPr>
              <a:t>Intensive Care Med.</a:t>
            </a:r>
            <a:r>
              <a:rPr lang="en-US" sz="1200" dirty="0">
                <a:solidFill>
                  <a:srgbClr val="212121"/>
                </a:solidFill>
                <a:latin typeface="Helvetica Neue"/>
                <a:ea typeface="Calibri"/>
                <a:cs typeface="Calibri"/>
              </a:rPr>
              <a:t> 2017; 43(11): 1648–1659.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C4541-7E14-D980-E73A-8797E1E38CB3}"/>
              </a:ext>
            </a:extLst>
          </p:cNvPr>
          <p:cNvSpPr txBox="1"/>
          <p:nvPr/>
        </p:nvSpPr>
        <p:spPr>
          <a:xfrm>
            <a:off x="231968" y="2405830"/>
            <a:ext cx="540839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Single-centered RCT</a:t>
            </a:r>
            <a:r>
              <a:rPr lang="en-US" dirty="0">
                <a:ea typeface="+mn-lt"/>
                <a:cs typeface="+mn-lt"/>
              </a:rPr>
              <a:t>, 138 adult patients examining APRV vs lung protective ventilation in pts with ARDS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P</a:t>
            </a:r>
            <a:r>
              <a:rPr lang="en-US" baseline="-25000" dirty="0" err="1">
                <a:ea typeface="Calibri"/>
                <a:cs typeface="Calibri"/>
              </a:rPr>
              <a:t>high</a:t>
            </a:r>
            <a:r>
              <a:rPr lang="en-US" dirty="0">
                <a:ea typeface="Calibri"/>
                <a:cs typeface="Calibri"/>
              </a:rPr>
              <a:t> = plateau on volume control settings, P</a:t>
            </a:r>
            <a:r>
              <a:rPr lang="en-US" baseline="-25000" dirty="0">
                <a:ea typeface="Calibri"/>
                <a:cs typeface="Calibri"/>
              </a:rPr>
              <a:t>low</a:t>
            </a:r>
            <a:r>
              <a:rPr lang="en-US" dirty="0">
                <a:ea typeface="Calibri"/>
                <a:cs typeface="Calibri"/>
              </a:rPr>
              <a:t> = 5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Early application included </a:t>
            </a:r>
            <a:r>
              <a:rPr lang="en-US" b="1" dirty="0">
                <a:ea typeface="+mn-lt"/>
                <a:cs typeface="+mn-lt"/>
              </a:rPr>
              <a:t>&lt;48h</a:t>
            </a:r>
            <a:r>
              <a:rPr lang="en-US" dirty="0">
                <a:ea typeface="+mn-lt"/>
                <a:cs typeface="+mn-lt"/>
              </a:rPr>
              <a:t> since intubation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Notable exclusions: severe COPD, </a:t>
            </a:r>
            <a:r>
              <a:rPr lang="en-US" dirty="0" err="1">
                <a:ea typeface="+mn-lt"/>
                <a:cs typeface="+mn-lt"/>
              </a:rPr>
              <a:t>expecteed</a:t>
            </a:r>
            <a:r>
              <a:rPr lang="en-US" dirty="0">
                <a:ea typeface="+mn-lt"/>
                <a:cs typeface="+mn-lt"/>
              </a:rPr>
              <a:t> 6-mo mortality &gt;50%, pts &gt;85yo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353C409B-1914-695C-222C-EFED6F90D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209" y="2115800"/>
            <a:ext cx="2909470" cy="3091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A62354-E8AD-E49C-BE17-A3632ACDC9AB}"/>
              </a:ext>
            </a:extLst>
          </p:cNvPr>
          <p:cNvSpPr txBox="1"/>
          <p:nvPr/>
        </p:nvSpPr>
        <p:spPr>
          <a:xfrm>
            <a:off x="624579" y="5401150"/>
            <a:ext cx="75355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Zhou </a:t>
            </a:r>
            <a:r>
              <a:rPr lang="en-US" i="1" dirty="0">
                <a:ea typeface="Calibri"/>
                <a:cs typeface="Calibri"/>
              </a:rPr>
              <a:t>et al</a:t>
            </a:r>
            <a:r>
              <a:rPr lang="en-US" dirty="0">
                <a:ea typeface="Calibri"/>
                <a:cs typeface="Calibri"/>
              </a:rPr>
              <a:t> demonstrated that early application of APRV compared to LTV, </a:t>
            </a:r>
            <a:r>
              <a:rPr lang="en-US" b="1" dirty="0">
                <a:ea typeface="Calibri"/>
                <a:cs typeface="Calibri"/>
              </a:rPr>
              <a:t>improved oxygenation</a:t>
            </a:r>
            <a:r>
              <a:rPr lang="en-US" dirty="0">
                <a:ea typeface="Calibri"/>
                <a:cs typeface="Calibri"/>
              </a:rPr>
              <a:t> and respiratory system compliance, decreased </a:t>
            </a:r>
            <a:r>
              <a:rPr lang="en-US" dirty="0" err="1">
                <a:ea typeface="Calibri"/>
                <a:cs typeface="Calibri"/>
              </a:rPr>
              <a:t>Pplat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b="1" dirty="0">
                <a:ea typeface="Calibri"/>
                <a:cs typeface="Calibri"/>
              </a:rPr>
              <a:t>decreased vent and ICU LOS</a:t>
            </a:r>
            <a:r>
              <a:rPr lang="en-US" dirty="0">
                <a:ea typeface="Calibri"/>
                <a:cs typeface="Calibri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No mortality difference.</a:t>
            </a:r>
          </a:p>
        </p:txBody>
      </p:sp>
    </p:spTree>
    <p:extLst>
      <p:ext uri="{BB962C8B-B14F-4D97-AF65-F5344CB8AC3E}">
        <p14:creationId xmlns:p14="http://schemas.microsoft.com/office/powerpoint/2010/main" val="146799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ECMO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99" y="2030683"/>
            <a:ext cx="6893853" cy="4097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en-US" sz="1400" dirty="0">
                <a:latin typeface="Proxima Nova"/>
                <a:cs typeface="Calibri"/>
              </a:rPr>
              <a:t>Indications for </a:t>
            </a:r>
            <a:r>
              <a:rPr lang="en-US" sz="1400" i="1" dirty="0">
                <a:solidFill>
                  <a:srgbClr val="FF0000"/>
                </a:solidFill>
                <a:latin typeface="Proxima Nova"/>
                <a:cs typeface="Calibri"/>
              </a:rPr>
              <a:t>consideration</a:t>
            </a:r>
            <a:r>
              <a:rPr lang="en-US" sz="1400" i="1" dirty="0">
                <a:latin typeface="Proxima Nova"/>
                <a:cs typeface="Calibri"/>
              </a:rPr>
              <a:t> </a:t>
            </a:r>
            <a:r>
              <a:rPr lang="en-US" sz="1400" dirty="0">
                <a:latin typeface="Proxima Nova"/>
                <a:cs typeface="Calibri"/>
              </a:rPr>
              <a:t>of VV-ECMO in acute respiratory failure:</a:t>
            </a:r>
          </a:p>
          <a:p>
            <a:pPr marL="385445" lvl="1" indent="-128270"/>
            <a:r>
              <a:rPr lang="en-US" sz="1400" dirty="0">
                <a:latin typeface="Proxima Nova"/>
                <a:cs typeface="Calibri"/>
              </a:rPr>
              <a:t>Potentially reversible, single organ (lung) disease (AKI not a contraindication)</a:t>
            </a:r>
          </a:p>
          <a:p>
            <a:pPr marL="385445" lvl="1" indent="-128270"/>
            <a:r>
              <a:rPr lang="en-US" sz="1400" b="1" dirty="0">
                <a:latin typeface="Proxima Nova"/>
                <a:cs typeface="Calibri"/>
              </a:rPr>
              <a:t>PF &lt; 50 for &gt; 3 hours</a:t>
            </a:r>
            <a:r>
              <a:rPr lang="en-US" sz="1400" dirty="0">
                <a:latin typeface="Proxima Nova"/>
                <a:cs typeface="Calibri"/>
              </a:rPr>
              <a:t> despite ventilator optimization and use of adjunctive measures OR</a:t>
            </a:r>
          </a:p>
          <a:p>
            <a:pPr marL="385445" lvl="1" indent="-128270"/>
            <a:r>
              <a:rPr lang="en-US" sz="1400" b="1" dirty="0">
                <a:latin typeface="Proxima Nova"/>
                <a:cs typeface="Calibri"/>
              </a:rPr>
              <a:t>PF &lt; 80 for &gt; 6 hours</a:t>
            </a:r>
            <a:r>
              <a:rPr lang="en-US" sz="1400" dirty="0">
                <a:latin typeface="Proxima Nova"/>
                <a:cs typeface="Calibri"/>
              </a:rPr>
              <a:t> despite attempted optimization OR</a:t>
            </a:r>
          </a:p>
          <a:p>
            <a:pPr marL="385445" lvl="1" indent="-128270"/>
            <a:r>
              <a:rPr lang="en-US" sz="1400" b="1" dirty="0">
                <a:latin typeface="Proxima Nova"/>
                <a:cs typeface="Calibri"/>
              </a:rPr>
              <a:t>pH &lt; 7.20</a:t>
            </a:r>
            <a:r>
              <a:rPr lang="en-US" sz="1400" dirty="0">
                <a:latin typeface="Proxima Nova"/>
                <a:cs typeface="Calibri"/>
              </a:rPr>
              <a:t> with predominantly respiratory component despite attempted optimization OR</a:t>
            </a:r>
          </a:p>
          <a:p>
            <a:pPr marL="385445" lvl="1" indent="-128270"/>
            <a:r>
              <a:rPr lang="en-US" sz="1400" b="1" dirty="0">
                <a:latin typeface="Proxima Nova"/>
                <a:cs typeface="Calibri"/>
              </a:rPr>
              <a:t>Plateau pressure persistently &gt;30</a:t>
            </a:r>
            <a:r>
              <a:rPr lang="en-US" sz="1400" dirty="0">
                <a:latin typeface="Proxima Nova"/>
                <a:cs typeface="Calibri"/>
              </a:rPr>
              <a:t> despite attempted optimization</a:t>
            </a:r>
          </a:p>
          <a:p>
            <a:pPr marL="36830" indent="0">
              <a:buNone/>
            </a:pPr>
            <a:endParaRPr lang="en-US" sz="1400" dirty="0">
              <a:latin typeface="Proxima Nova"/>
              <a:cs typeface="Calibri" panose="020F0502020204030204" pitchFamily="34" charset="0"/>
            </a:endParaRPr>
          </a:p>
          <a:p>
            <a:pPr marL="128270" indent="-128270"/>
            <a:r>
              <a:rPr lang="en-US" sz="1400" dirty="0">
                <a:latin typeface="Proxima Nova"/>
                <a:cs typeface="Calibri"/>
              </a:rPr>
              <a:t>(Relative) Contra-indications:</a:t>
            </a:r>
          </a:p>
          <a:p>
            <a:pPr marL="385445" lvl="1" indent="-128270"/>
            <a:r>
              <a:rPr lang="en-US" sz="1400" dirty="0">
                <a:latin typeface="Proxima Nova"/>
                <a:cs typeface="Calibri"/>
              </a:rPr>
              <a:t>Poor pre-ECMO functional status</a:t>
            </a:r>
          </a:p>
          <a:p>
            <a:pPr marL="385445" lvl="1" indent="-128270"/>
            <a:r>
              <a:rPr lang="en-US" sz="1400" dirty="0">
                <a:latin typeface="Proxima Nova"/>
                <a:cs typeface="Calibri"/>
              </a:rPr>
              <a:t>Length of mechanical ventilation &gt;7 days</a:t>
            </a:r>
          </a:p>
          <a:p>
            <a:pPr marL="385445" lvl="1" indent="-128270"/>
            <a:r>
              <a:rPr lang="en-US" sz="1400" dirty="0">
                <a:latin typeface="Proxima Nova"/>
                <a:cs typeface="Calibri"/>
              </a:rPr>
              <a:t>Acute intracranial hemorrhage</a:t>
            </a:r>
          </a:p>
          <a:p>
            <a:pPr marL="385445" lvl="1" indent="-128270"/>
            <a:r>
              <a:rPr lang="en-US" sz="1400" dirty="0">
                <a:latin typeface="Proxima Nova"/>
                <a:cs typeface="Calibri"/>
              </a:rPr>
              <a:t>Advanced multi-organ failure</a:t>
            </a:r>
            <a:br>
              <a:rPr lang="en-US" sz="1400" dirty="0">
                <a:latin typeface="Proxima Nova"/>
                <a:cs typeface="Calibri" panose="020F0502020204030204" pitchFamily="34" charset="0"/>
              </a:rPr>
            </a:br>
            <a:endParaRPr lang="en-US" sz="1400">
              <a:latin typeface="Proxima Nova"/>
              <a:cs typeface="Calibri" panose="020F0502020204030204" pitchFamily="34" charset="0"/>
            </a:endParaRPr>
          </a:p>
          <a:p>
            <a:pPr marL="128270" indent="-128270"/>
            <a:r>
              <a:rPr lang="en-US" sz="1400" dirty="0">
                <a:latin typeface="Proxima Nova"/>
                <a:cs typeface="Calibri"/>
              </a:rPr>
              <a:t>Early referral is key.  ECMO team should be involved early to enhance collaborative decision making about propriety of initiating extracorporeal therapy.</a:t>
            </a:r>
          </a:p>
          <a:p>
            <a:pPr marL="128270" indent="-128270"/>
            <a:endParaRPr lang="en-US" sz="1400" dirty="0">
              <a:latin typeface="Proxima Nova"/>
              <a:cs typeface="Calibri" panose="020F0502020204030204" pitchFamily="34" charset="0"/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2B2A63-DF00-AE80-430D-1FE17AFC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70" y="2021241"/>
            <a:ext cx="19003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8765D67-2842-2A95-D864-388EC9F0A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182" y="376918"/>
            <a:ext cx="7754784" cy="58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Clinical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7445"/>
            <a:ext cx="7886700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dirty="0">
                <a:latin typeface="Proxima Nova"/>
              </a:rPr>
              <a:t>She is sedated with fentanyl and midazolam and you decrease her tidal volume, allowing for permissive hypercapnia. She continues to be hypoxemic. Which additional measure has been shown to have a mortality benefit in patients with severe ARDS? </a:t>
            </a:r>
            <a:endParaRPr lang="en-US" sz="1600" dirty="0"/>
          </a:p>
          <a:p>
            <a:pPr marL="128270" indent="-128270"/>
            <a:endParaRPr lang="en-US" sz="1600" dirty="0"/>
          </a:p>
          <a:p>
            <a:pPr marL="385445" lvl="1" indent="-128270"/>
            <a:r>
              <a:rPr lang="en-US" sz="1600" dirty="0">
                <a:latin typeface="Proxima Nova"/>
              </a:rPr>
              <a:t>Inhaled pulmonary vasodilator therapy [NO or </a:t>
            </a:r>
            <a:r>
              <a:rPr lang="en-US" sz="1600" err="1">
                <a:latin typeface="Proxima Nova"/>
              </a:rPr>
              <a:t>Flolan</a:t>
            </a:r>
            <a:r>
              <a:rPr lang="en-US" sz="1600" dirty="0">
                <a:latin typeface="Proxima Nova"/>
              </a:rPr>
              <a:t>]</a:t>
            </a:r>
          </a:p>
          <a:p>
            <a:pPr marL="385445" lvl="1" indent="-128270"/>
            <a:r>
              <a:rPr lang="en-US" sz="1600" dirty="0">
                <a:solidFill>
                  <a:srgbClr val="000000"/>
                </a:solidFill>
                <a:latin typeface="Proxima Nova"/>
              </a:rPr>
              <a:t>Prone ventilation</a:t>
            </a:r>
          </a:p>
          <a:p>
            <a:pPr marL="385445" lvl="1" indent="-128270"/>
            <a:r>
              <a:rPr lang="en-US" sz="1600" err="1">
                <a:latin typeface="Proxima Nova"/>
              </a:rPr>
              <a:t>BiLevel</a:t>
            </a:r>
            <a:r>
              <a:rPr lang="en-US" sz="1600" dirty="0">
                <a:latin typeface="Proxima Nova"/>
              </a:rPr>
              <a:t>/Airway Pressure Release Ventilation</a:t>
            </a:r>
          </a:p>
          <a:p>
            <a:pPr marL="385445" lvl="1" indent="-128270"/>
            <a:r>
              <a:rPr lang="en-US" sz="1600" dirty="0">
                <a:latin typeface="Proxima Nova"/>
              </a:rPr>
              <a:t>Higher PEEP strategy</a:t>
            </a:r>
          </a:p>
          <a:p>
            <a:pPr marL="385445" lvl="1" indent="-128270"/>
            <a:endParaRPr lang="en-US" sz="1600" dirty="0"/>
          </a:p>
          <a:p>
            <a:pPr marL="385445" lvl="1" indent="-128270"/>
            <a:endParaRPr lang="en-US" dirty="0"/>
          </a:p>
          <a:p>
            <a:pPr marL="385445" lvl="1" indent="-1282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Clinical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7445"/>
            <a:ext cx="7886700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dirty="0">
                <a:latin typeface="Proxima Nova"/>
              </a:rPr>
              <a:t>She is sedated with fentanyl and midazolam and you decrease her tidal volume, allowing for permissive hypercapnia. She continues to be hypoxemic. Which additional measure has been shown to have a mortality benefit in patients with severe ARDS? </a:t>
            </a:r>
            <a:endParaRPr lang="en-US" sz="1600" dirty="0"/>
          </a:p>
          <a:p>
            <a:pPr marL="128270" indent="-128270"/>
            <a:endParaRPr lang="en-US" sz="1600" dirty="0"/>
          </a:p>
          <a:p>
            <a:pPr marL="385445" lvl="1" indent="-128270"/>
            <a:r>
              <a:rPr lang="en-US" sz="1600" dirty="0">
                <a:latin typeface="Proxima Nova"/>
              </a:rPr>
              <a:t>Inhaled pulmonary vasodilator therapy [NO or </a:t>
            </a:r>
            <a:r>
              <a:rPr lang="en-US" sz="1600" err="1">
                <a:latin typeface="Proxima Nova"/>
              </a:rPr>
              <a:t>Flolan</a:t>
            </a:r>
            <a:r>
              <a:rPr lang="en-US" sz="1600" dirty="0">
                <a:latin typeface="Proxima Nova"/>
              </a:rPr>
              <a:t>]</a:t>
            </a:r>
          </a:p>
          <a:p>
            <a:pPr marL="385445" lvl="1" indent="-128270"/>
            <a:r>
              <a:rPr lang="en-US" sz="1600" dirty="0">
                <a:solidFill>
                  <a:srgbClr val="FF0000"/>
                </a:solidFill>
                <a:latin typeface="Proxima Nova"/>
              </a:rPr>
              <a:t>Prone ventilation</a:t>
            </a:r>
          </a:p>
          <a:p>
            <a:pPr marL="385445" lvl="1" indent="-128270"/>
            <a:r>
              <a:rPr lang="en-US" sz="1600" err="1">
                <a:latin typeface="Proxima Nova"/>
              </a:rPr>
              <a:t>BiLevel</a:t>
            </a:r>
            <a:r>
              <a:rPr lang="en-US" sz="1600" dirty="0">
                <a:latin typeface="Proxima Nova"/>
              </a:rPr>
              <a:t>/Airway Pressure Release Ventilation</a:t>
            </a:r>
          </a:p>
          <a:p>
            <a:pPr marL="385445" lvl="1" indent="-128270"/>
            <a:r>
              <a:rPr lang="en-US" sz="1600" dirty="0">
                <a:latin typeface="Proxima Nova"/>
              </a:rPr>
              <a:t>Higher PEEP strategy</a:t>
            </a:r>
          </a:p>
          <a:p>
            <a:pPr marL="385445" lvl="1" indent="-128270"/>
            <a:endParaRPr lang="en-US" sz="1600" dirty="0"/>
          </a:p>
          <a:p>
            <a:pPr marL="385445" lvl="1" indent="-128270"/>
            <a:endParaRPr lang="en-US" dirty="0"/>
          </a:p>
          <a:p>
            <a:pPr marL="385445" lvl="1" indent="-1282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Labs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14709"/>
            <a:ext cx="4523478" cy="4160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/>
              <a:t>135 | 99 | 15</a:t>
            </a:r>
          </a:p>
          <a:p>
            <a:pPr marL="0" indent="0">
              <a:buFont typeface="Wingdings 2"/>
              <a:buNone/>
            </a:pPr>
            <a:r>
              <a:rPr lang="en-US" sz="2400" dirty="0"/>
              <a:t>---------------- &lt; 160</a:t>
            </a:r>
          </a:p>
          <a:p>
            <a:pPr marL="0" indent="0">
              <a:buFont typeface="Wingdings 2"/>
              <a:buNone/>
            </a:pPr>
            <a:r>
              <a:rPr lang="en-US" sz="2400" dirty="0"/>
              <a:t>4.8 |  22 | 1.0</a:t>
            </a:r>
          </a:p>
          <a:p>
            <a:pPr marL="0" indent="0">
              <a:buFont typeface="Wingdings 2"/>
              <a:buNone/>
            </a:pPr>
            <a:endParaRPr lang="en-US" sz="2400" dirty="0"/>
          </a:p>
          <a:p>
            <a:pPr marL="0" indent="0">
              <a:buFont typeface="Wingdings 2"/>
              <a:buNone/>
            </a:pPr>
            <a:r>
              <a:rPr lang="en-US" sz="2400" dirty="0"/>
              <a:t>Calcium: 9</a:t>
            </a:r>
          </a:p>
          <a:p>
            <a:pPr marL="0" indent="0">
              <a:buFont typeface="Wingdings 2"/>
              <a:buNone/>
            </a:pPr>
            <a:r>
              <a:rPr lang="en-US" sz="2400" dirty="0"/>
              <a:t>BNP: 50</a:t>
            </a:r>
          </a:p>
          <a:p>
            <a:pPr marL="0" indent="0">
              <a:buFont typeface="Wingdings 2"/>
              <a:buNone/>
            </a:pPr>
            <a:endParaRPr lang="en-US" sz="2400" dirty="0"/>
          </a:p>
          <a:p>
            <a:pPr marL="0" indent="0">
              <a:buFont typeface="Wingdings 2"/>
              <a:buNone/>
            </a:pPr>
            <a:r>
              <a:rPr lang="en-US" sz="2400" dirty="0"/>
              <a:t>Respiratory viral panel: pending</a:t>
            </a:r>
            <a:endParaRPr lang="en-US" dirty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459298" y="2157723"/>
            <a:ext cx="4362039" cy="1848663"/>
            <a:chOff x="677064" y="3167717"/>
            <a:chExt cx="3820074" cy="1342139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685800" y="3180624"/>
              <a:ext cx="3037634" cy="1329232"/>
              <a:chOff x="761999" y="1476507"/>
              <a:chExt cx="3037634" cy="132910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61999" y="2134393"/>
                <a:ext cx="2209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60"/>
              <p:cNvGrpSpPr>
                <a:grpSpLocks/>
              </p:cNvGrpSpPr>
              <p:nvPr/>
            </p:nvGrpSpPr>
            <p:grpSpPr bwMode="auto">
              <a:xfrm rot="2705976">
                <a:off x="3113833" y="1790700"/>
                <a:ext cx="685800" cy="685800"/>
                <a:chOff x="3962400" y="2193471"/>
                <a:chExt cx="685800" cy="68580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952900" y="2197417"/>
                  <a:ext cx="0" cy="685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953393" y="2882651"/>
                  <a:ext cx="69049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1447799" y="1476507"/>
                <a:ext cx="0" cy="1329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285999" y="1476507"/>
                <a:ext cx="2" cy="1329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52"/>
            <p:cNvSpPr txBox="1">
              <a:spLocks noChangeArrowheads="1"/>
            </p:cNvSpPr>
            <p:nvPr/>
          </p:nvSpPr>
          <p:spPr bwMode="auto">
            <a:xfrm>
              <a:off x="677064" y="3167717"/>
              <a:ext cx="609601" cy="5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Pro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7.7</a:t>
              </a:r>
            </a:p>
          </p:txBody>
        </p:sp>
        <p:sp>
          <p:nvSpPr>
            <p:cNvPr id="10" name="TextBox 53"/>
            <p:cNvSpPr txBox="1">
              <a:spLocks noChangeArrowheads="1"/>
            </p:cNvSpPr>
            <p:nvPr/>
          </p:nvSpPr>
          <p:spPr bwMode="auto">
            <a:xfrm>
              <a:off x="685800" y="3905364"/>
              <a:ext cx="609601" cy="5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Alb</a:t>
              </a:r>
              <a:endParaRPr lang="en-US" altLang="en-US" sz="20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3.8</a:t>
              </a:r>
            </a:p>
          </p:txBody>
        </p:sp>
        <p:sp>
          <p:nvSpPr>
            <p:cNvPr id="11" name="TextBox 54"/>
            <p:cNvSpPr txBox="1">
              <a:spLocks noChangeArrowheads="1"/>
            </p:cNvSpPr>
            <p:nvPr/>
          </p:nvSpPr>
          <p:spPr bwMode="auto">
            <a:xfrm>
              <a:off x="1485899" y="3180624"/>
              <a:ext cx="723901" cy="5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T-</a:t>
              </a:r>
              <a:r>
                <a:rPr lang="en-US" altLang="en-US" sz="2000" dirty="0" err="1"/>
                <a:t>bil</a:t>
              </a:r>
              <a:r>
                <a:rPr lang="en-US" altLang="en-US" sz="2000" dirty="0"/>
                <a:t> 0.9</a:t>
              </a:r>
            </a:p>
          </p:txBody>
        </p:sp>
        <p:sp>
          <p:nvSpPr>
            <p:cNvPr id="12" name="TextBox 56"/>
            <p:cNvSpPr txBox="1">
              <a:spLocks noChangeArrowheads="1"/>
            </p:cNvSpPr>
            <p:nvPr/>
          </p:nvSpPr>
          <p:spPr bwMode="auto">
            <a:xfrm>
              <a:off x="2316075" y="3180624"/>
              <a:ext cx="685801" cy="5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AST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34</a:t>
              </a:r>
            </a:p>
          </p:txBody>
        </p:sp>
        <p:sp>
          <p:nvSpPr>
            <p:cNvPr id="13" name="TextBox 57"/>
            <p:cNvSpPr txBox="1">
              <a:spLocks noChangeArrowheads="1"/>
            </p:cNvSpPr>
            <p:nvPr/>
          </p:nvSpPr>
          <p:spPr bwMode="auto">
            <a:xfrm>
              <a:off x="2285999" y="3922614"/>
              <a:ext cx="609601" cy="5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ALT   31</a:t>
              </a:r>
            </a:p>
          </p:txBody>
        </p:sp>
        <p:sp>
          <p:nvSpPr>
            <p:cNvPr id="14" name="TextBox 58"/>
            <p:cNvSpPr txBox="1">
              <a:spLocks noChangeArrowheads="1"/>
            </p:cNvSpPr>
            <p:nvPr/>
          </p:nvSpPr>
          <p:spPr bwMode="auto">
            <a:xfrm>
              <a:off x="3195694" y="3521660"/>
              <a:ext cx="1301444" cy="29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Alk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Phos</a:t>
              </a:r>
              <a:r>
                <a:rPr lang="en-US" altLang="en-US" sz="2000" dirty="0"/>
                <a:t> 83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99241" y="4449346"/>
            <a:ext cx="435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pH: 7.30 | PCO2: 48 | PO2: 50</a:t>
            </a:r>
          </a:p>
        </p:txBody>
      </p:sp>
    </p:spTree>
    <p:extLst>
      <p:ext uri="{BB962C8B-B14F-4D97-AF65-F5344CB8AC3E}">
        <p14:creationId xmlns:p14="http://schemas.microsoft.com/office/powerpoint/2010/main" val="7020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779039F5-D6A3-AA06-68FC-9AEA7710D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116" y="468490"/>
            <a:ext cx="5560761" cy="5560761"/>
          </a:xfrm>
        </p:spPr>
      </p:pic>
    </p:spTree>
    <p:extLst>
      <p:ext uri="{BB962C8B-B14F-4D97-AF65-F5344CB8AC3E}">
        <p14:creationId xmlns:p14="http://schemas.microsoft.com/office/powerpoint/2010/main" val="323974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63953" y="468375"/>
            <a:ext cx="5226125" cy="746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Differential Diagnosis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5537" y="2006968"/>
            <a:ext cx="4072541" cy="438831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Noncardiogenic pulmonary edema/ARDS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Infection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Left heart failure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Diffuse alveolar hemorrhage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Acute eosinophilic pneumonia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Acute interstitial pneumonia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Pulmonary alveolar proteinosis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Organizing pneumonia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Hypersensitivity pneumonitis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Leukemic infiltration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Drug toxicity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Aspiration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TRALI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Fat embolism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Char char="•"/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Berlin Classification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724400" y="61722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altLang="en-US" sz="1800" i="1" dirty="0"/>
              <a:t>JAMA. </a:t>
            </a:r>
            <a:r>
              <a:rPr lang="en-US" altLang="en-US" sz="1800" dirty="0"/>
              <a:t>2012;307(23):2526-2533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0" y="1789044"/>
            <a:ext cx="8708948" cy="37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1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>
                <a:latin typeface="Arial"/>
                <a:cs typeface="Arial"/>
              </a:rPr>
              <a:t>Precipitating Causes</a:t>
            </a:r>
          </a:p>
        </p:txBody>
      </p:sp>
      <p:sp>
        <p:nvSpPr>
          <p:cNvPr id="2560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97701" y="2177771"/>
            <a:ext cx="3265671" cy="21054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 eaLnBrk="1" hangingPunct="1"/>
            <a:endParaRPr lang="en-US" sz="1400" dirty="0">
              <a:latin typeface="Arial" charset="0"/>
              <a:cs typeface="Arial" charset="0"/>
            </a:endParaRPr>
          </a:p>
          <a:p>
            <a:pPr marL="128270" indent="-128270" eaLnBrk="1" hangingPunct="1"/>
            <a:r>
              <a:rPr lang="en-US" sz="1400" dirty="0">
                <a:latin typeface="Proxima Nova"/>
              </a:rPr>
              <a:t>ARDS is a final common pathway to a wide range of precipitants.</a:t>
            </a:r>
          </a:p>
          <a:p>
            <a:pPr marL="0" indent="0" eaLnBrk="1" hangingPunct="1">
              <a:buNone/>
            </a:pPr>
            <a:endParaRPr lang="en-US" sz="1400" dirty="0"/>
          </a:p>
          <a:p>
            <a:pPr marL="128270" indent="-128270" eaLnBrk="1" hangingPunct="1"/>
            <a:r>
              <a:rPr lang="en-US" sz="1400" dirty="0">
                <a:latin typeface="Proxima Nova"/>
              </a:rPr>
              <a:t>Can divide precipitating causes into 2 groups:</a:t>
            </a:r>
          </a:p>
          <a:p>
            <a:pPr marL="385445" lvl="1" indent="-128270"/>
            <a:r>
              <a:rPr lang="en-US" sz="1400" dirty="0">
                <a:latin typeface="Proxima Nova"/>
              </a:rPr>
              <a:t>Direct (pulmonary)</a:t>
            </a:r>
          </a:p>
          <a:p>
            <a:pPr marL="385445" lvl="1" indent="-128270"/>
            <a:r>
              <a:rPr lang="en-US" sz="1400" dirty="0">
                <a:latin typeface="Proxima Nova"/>
              </a:rPr>
              <a:t>Indirect (extrapulmonary)</a:t>
            </a:r>
            <a:endParaRPr lang="en-US" sz="14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ABEEF3-F0FA-C6B7-477C-37C5DFAB6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2373"/>
              </p:ext>
            </p:extLst>
          </p:nvPr>
        </p:nvGraphicFramePr>
        <p:xfrm>
          <a:off x="3824300" y="2230841"/>
          <a:ext cx="5120640" cy="4182099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781870086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840763112"/>
                    </a:ext>
                  </a:extLst>
                </a:gridCol>
              </a:tblGrid>
              <a:tr h="4182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roxima Nova"/>
                        </a:rPr>
                        <a:t>Pulmonary Causes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Proxima Nova"/>
                        </a:rPr>
                        <a:t>Extrapulmonary Causes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011381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Bacterial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Acute pancreatitis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02322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Proxima Nova"/>
                        </a:rPr>
                        <a:t>Viral pneumonia</a:t>
                      </a:r>
                      <a:endParaRPr lang="en-US">
                        <a:latin typeface="Proxima Nov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TRALI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54748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Aspiration of gastric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Post cardiopulmonary bypass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17929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Trauma with lung contusion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Severe sepsis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305632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Near drowning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Toxic ingestions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11219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Pneumocystis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Proxima Nova"/>
                        </a:rPr>
                        <a:t>Bone marrow transplant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02104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Smoke 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Proxima Nova"/>
                        </a:rPr>
                        <a:t>Burns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70832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Proxima Nova"/>
                        </a:rPr>
                        <a:t>Crack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67428"/>
                  </a:ext>
                </a:extLst>
              </a:tr>
              <a:tr h="4182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Proxima Nova"/>
                        </a:rPr>
                        <a:t>Fat embolism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Proxima Nov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1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3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Clinical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7445"/>
            <a:ext cx="7886700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dirty="0">
                <a:latin typeface="Proxima Nova"/>
              </a:rPr>
              <a:t>She is sedated with fentanyl and midazolam and you decrease her tidal volume, allowing for permissive hypercapnia. She continues to be hypoxemic. Which additional measure has been shown to have a mortality benefit in patients with severe ARDS? </a:t>
            </a:r>
            <a:endParaRPr lang="en-US" sz="1600" dirty="0"/>
          </a:p>
          <a:p>
            <a:pPr marL="128270" indent="-128270"/>
            <a:endParaRPr lang="en-US" sz="1600" dirty="0"/>
          </a:p>
          <a:p>
            <a:pPr marL="385445" lvl="1" indent="-128270"/>
            <a:r>
              <a:rPr lang="en-US" sz="1600" dirty="0">
                <a:latin typeface="Proxima Nova"/>
              </a:rPr>
              <a:t>Inhaled pulmonary vasodilator therapy [NO or </a:t>
            </a:r>
            <a:r>
              <a:rPr lang="en-US" sz="1600" err="1">
                <a:latin typeface="Proxima Nova"/>
              </a:rPr>
              <a:t>Flolan</a:t>
            </a:r>
            <a:r>
              <a:rPr lang="en-US" sz="1600" dirty="0">
                <a:latin typeface="Proxima Nova"/>
              </a:rPr>
              <a:t>]</a:t>
            </a:r>
          </a:p>
          <a:p>
            <a:pPr marL="385445" lvl="1" indent="-128270"/>
            <a:r>
              <a:rPr lang="en-US" sz="1600" dirty="0">
                <a:latin typeface="Proxima Nova"/>
              </a:rPr>
              <a:t>Prone ventilation</a:t>
            </a:r>
          </a:p>
          <a:p>
            <a:pPr marL="385445" lvl="1" indent="-128270"/>
            <a:r>
              <a:rPr lang="en-US" sz="1600" err="1">
                <a:latin typeface="Proxima Nova"/>
              </a:rPr>
              <a:t>BiLevel</a:t>
            </a:r>
            <a:r>
              <a:rPr lang="en-US" sz="1600" dirty="0">
                <a:latin typeface="Proxima Nova"/>
              </a:rPr>
              <a:t>/Airway Pressure Release Ventilation</a:t>
            </a:r>
          </a:p>
          <a:p>
            <a:pPr marL="385445" lvl="1" indent="-128270"/>
            <a:r>
              <a:rPr lang="en-US" sz="1600" dirty="0">
                <a:latin typeface="Proxima Nova"/>
              </a:rPr>
              <a:t>Higher PEEP strategy</a:t>
            </a:r>
          </a:p>
          <a:p>
            <a:pPr marL="385445" lvl="1" indent="-128270"/>
            <a:endParaRPr lang="en-US" sz="1600" dirty="0"/>
          </a:p>
          <a:p>
            <a:pPr marL="385445" lvl="1" indent="-128270"/>
            <a:endParaRPr lang="en-US" dirty="0"/>
          </a:p>
          <a:p>
            <a:pPr marL="385445" lvl="1" indent="-1282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Initial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dirty="0">
                <a:latin typeface="Proxima Nova"/>
              </a:rPr>
              <a:t>CXR, ABG</a:t>
            </a:r>
          </a:p>
          <a:p>
            <a:pPr marL="128270" indent="-128270"/>
            <a:r>
              <a:rPr lang="en-US" sz="1600" dirty="0">
                <a:latin typeface="Proxima Nova"/>
              </a:rPr>
              <a:t>Adequate sedation</a:t>
            </a:r>
          </a:p>
          <a:p>
            <a:pPr marL="128270" indent="-128270"/>
            <a:r>
              <a:rPr lang="en-US" sz="1600" dirty="0">
                <a:latin typeface="Proxima Nova"/>
              </a:rPr>
              <a:t>Low tidal volumes</a:t>
            </a:r>
          </a:p>
          <a:p>
            <a:pPr marL="128270" indent="-128270"/>
            <a:r>
              <a:rPr lang="en-US" sz="1600" dirty="0">
                <a:latin typeface="Proxima Nova"/>
              </a:rPr>
              <a:t>Permissive hypercapnia </a:t>
            </a:r>
            <a:endParaRPr lang="en-US" sz="1600" dirty="0"/>
          </a:p>
          <a:p>
            <a:pPr marL="128270" indent="-128270"/>
            <a:r>
              <a:rPr lang="en-US" sz="1600" dirty="0">
                <a:latin typeface="Proxima Nova"/>
              </a:rPr>
              <a:t>PEEP</a:t>
            </a:r>
          </a:p>
          <a:p>
            <a:pPr marL="128270" indent="-128270"/>
            <a:r>
              <a:rPr lang="en-US" sz="1600" dirty="0">
                <a:latin typeface="Proxima Nova"/>
              </a:rPr>
              <a:t>Steroids</a:t>
            </a:r>
          </a:p>
          <a:p>
            <a:pPr marL="128270" indent="-128270"/>
            <a:r>
              <a:rPr lang="en-US" sz="1600" dirty="0">
                <a:latin typeface="Proxima Nova"/>
              </a:rPr>
              <a:t>Paralysis</a:t>
            </a:r>
          </a:p>
          <a:p>
            <a:pPr marL="128270" indent="-128270"/>
            <a:r>
              <a:rPr lang="en-US" sz="1600" dirty="0">
                <a:latin typeface="Proxima Nova"/>
              </a:rPr>
              <a:t>Pulmonary vasodilators</a:t>
            </a:r>
          </a:p>
          <a:p>
            <a:pPr marL="128270" indent="-128270"/>
            <a:r>
              <a:rPr lang="en-US" sz="1600" dirty="0">
                <a:latin typeface="Proxima Nova"/>
              </a:rPr>
              <a:t>Empiric treatment for Influenza</a:t>
            </a:r>
          </a:p>
          <a:p>
            <a:pPr marL="128270" indent="-128270"/>
            <a:r>
              <a:rPr lang="en-US" sz="1600" dirty="0">
                <a:latin typeface="Proxima Nova"/>
              </a:rPr>
              <a:t>Broad spectrum antibiotics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1039</TotalTime>
  <Words>871</Words>
  <Application>Microsoft Office PowerPoint</Application>
  <PresentationFormat>On-screen Show (4:3)</PresentationFormat>
  <Paragraphs>238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Slate</vt:lpstr>
      <vt:lpstr>Office Theme</vt:lpstr>
      <vt:lpstr>ICU  CURRICULUM</vt:lpstr>
      <vt:lpstr>Clinical Case</vt:lpstr>
      <vt:lpstr>Initial Labs</vt:lpstr>
      <vt:lpstr>PowerPoint Presentation</vt:lpstr>
      <vt:lpstr>Differential Diagnosis</vt:lpstr>
      <vt:lpstr>Berlin Classification</vt:lpstr>
      <vt:lpstr>Precipitating Causes</vt:lpstr>
      <vt:lpstr>Clinical question</vt:lpstr>
      <vt:lpstr>Initial management</vt:lpstr>
      <vt:lpstr>PowerPoint Presentation</vt:lpstr>
      <vt:lpstr>Pathogenesis and Pathology</vt:lpstr>
      <vt:lpstr>ARDSNET Trial</vt:lpstr>
      <vt:lpstr>PEEP in ARDS</vt:lpstr>
      <vt:lpstr>PowerPoint Presentation</vt:lpstr>
      <vt:lpstr>PowerPoint Presentation</vt:lpstr>
      <vt:lpstr>PowerPoint Presentation</vt:lpstr>
      <vt:lpstr>Inhaled pulmonary vasodilators</vt:lpstr>
      <vt:lpstr>Prone Therapy</vt:lpstr>
      <vt:lpstr>PowerPoint Presentation</vt:lpstr>
      <vt:lpstr>PowerPoint Presentation</vt:lpstr>
      <vt:lpstr>ECMO</vt:lpstr>
      <vt:lpstr>PowerPoint Presentation</vt:lpstr>
      <vt:lpstr>Clinical question</vt:lpstr>
      <vt:lpstr>Clinical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 Curriculum</dc:title>
  <dc:creator>Abhaya Trivedi</dc:creator>
  <cp:lastModifiedBy>Bob Cambridge</cp:lastModifiedBy>
  <cp:revision>819</cp:revision>
  <dcterms:modified xsi:type="dcterms:W3CDTF">2023-05-10T16:34:02Z</dcterms:modified>
</cp:coreProperties>
</file>