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4EA70-0C70-FF24-28C6-F9AB4809196A}" v="4294" dt="2023-05-08T23:16:36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2244-6C20-4C8D-8D24-F6C0D577749B}" type="datetimeFigureOut"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5CB9-F33E-4657-B995-0C32E292FB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8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Suggest not using corticosteroids in influenza pneumonia or in pts with CAP (pending new hydrocortisone in pneumonia study)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CB9-F33E-4657-B995-0C32E292FB2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CB9-F33E-4657-B995-0C32E292FB2C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Linezolid is reliably utilized for MRSA meningitis, SSTI, and pneumonia, but its usage in bacteremia has been associated with higher mortality when compared to vancomycin or daptomycin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CB9-F33E-4657-B995-0C32E292FB2C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2290"/>
            <a:ext cx="9144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196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98" y="2361743"/>
            <a:ext cx="7242313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98" y="4841418"/>
            <a:ext cx="7242313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091"/>
            <a:ext cx="9144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76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13" y="354037"/>
            <a:ext cx="6937889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13" y="2833712"/>
            <a:ext cx="693788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3" y="367752"/>
            <a:ext cx="5900532" cy="3924395"/>
          </a:xfrm>
        </p:spPr>
        <p:txBody>
          <a:bodyPr anchor="b">
            <a:normAutofit/>
          </a:bodyPr>
          <a:lstStyle>
            <a:lvl1pPr algn="l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4442794"/>
            <a:ext cx="5764696" cy="1597189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0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830424" y="1558212"/>
            <a:ext cx="11361576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2" y="-4890"/>
            <a:ext cx="12194860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61" y="502752"/>
            <a:ext cx="10838265" cy="1055463"/>
          </a:xfrm>
        </p:spPr>
        <p:txBody>
          <a:bodyPr anchor="b"/>
          <a:lstStyle>
            <a:lvl1pPr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761" y="1799918"/>
            <a:ext cx="5430055" cy="1195213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3615195" y="-3615190"/>
            <a:ext cx="4961615" cy="12192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80" y="198713"/>
            <a:ext cx="6543245" cy="1861582"/>
          </a:xfrm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973" y="2129542"/>
            <a:ext cx="5430055" cy="1299458"/>
          </a:xfrm>
        </p:spPr>
        <p:txBody>
          <a:bodyPr/>
          <a:lstStyle>
            <a:lvl1pPr marL="0" indent="0" algn="r">
              <a:buNone/>
              <a:defRPr sz="1350">
                <a:solidFill>
                  <a:srgbClr val="075080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87" y="2818044"/>
            <a:ext cx="23984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6970" y="1784187"/>
            <a:ext cx="5519057" cy="4351338"/>
          </a:xfrm>
        </p:spPr>
        <p:txBody>
          <a:bodyPr/>
          <a:lstStyle>
            <a:lvl1pPr marL="289322" indent="-289322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3972106" y="2353764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3636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5917538" y="3050843"/>
            <a:ext cx="6435618" cy="1178705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6295703" y="968701"/>
            <a:ext cx="6857999" cy="492060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415771" y="358582"/>
            <a:ext cx="2398487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415771" y="1708696"/>
            <a:ext cx="2398487" cy="2818831"/>
          </a:xfrm>
        </p:spPr>
        <p:txBody>
          <a:bodyPr>
            <a:normAutofit/>
          </a:bodyPr>
          <a:lstStyle>
            <a:lvl1pPr marL="289322" indent="-289322" algn="l">
              <a:buFont typeface="+mj-lt"/>
              <a:buAutoNum type="arabicPeriod"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410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2695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1560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2263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1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7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1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267"/>
            <a:ext cx="51816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3267"/>
            <a:ext cx="51816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5" y="5408166"/>
            <a:ext cx="1034332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848680" y="5408166"/>
            <a:ext cx="1034332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524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8" r:id="rId4"/>
    <p:sldLayoutId id="2147483680" r:id="rId5"/>
    <p:sldLayoutId id="2147483676" r:id="rId6"/>
    <p:sldLayoutId id="2147483677" r:id="rId7"/>
    <p:sldLayoutId id="2147483675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3" r:id="rId5"/>
    <p:sldLayoutId id="2147483668" r:id="rId6"/>
    <p:sldLayoutId id="2147483666" r:id="rId7"/>
    <p:sldLayoutId id="2147483667" r:id="rId8"/>
    <p:sldLayoutId id="2147483650" r:id="rId9"/>
    <p:sldLayoutId id="2147483664" r:id="rId10"/>
    <p:sldLayoutId id="214748366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31" y="3357823"/>
            <a:ext cx="7080738" cy="1506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  <a:t>Septic Shock: 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  <a:t>Antibiotic Choices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A7C0CB-2022-E99D-4ECE-8AE4A9351ADA}"/>
              </a:ext>
            </a:extLst>
          </p:cNvPr>
          <p:cNvSpPr txBox="1">
            <a:spLocks/>
          </p:cNvSpPr>
          <p:nvPr/>
        </p:nvSpPr>
        <p:spPr>
          <a:xfrm>
            <a:off x="2555631" y="2000737"/>
            <a:ext cx="7080738" cy="151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bg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  <a:t>ICU CURRICULUM</a:t>
            </a:r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B91D2E1C-0348-5D5D-1779-4B18F7F4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29" y="736179"/>
            <a:ext cx="3098800" cy="8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D90E-4430-6A51-AFE4-8966D00E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147415"/>
            <a:ext cx="10515600" cy="1325563"/>
          </a:xfrm>
        </p:spPr>
        <p:txBody>
          <a:bodyPr/>
          <a:lstStyle/>
          <a:p>
            <a:r>
              <a:rPr lang="en-US" sz="2450" dirty="0">
                <a:latin typeface="Proxima Nova"/>
              </a:rPr>
              <a:t>Septic Shock and CAP</a:t>
            </a:r>
            <a:endParaRPr lang="en-US" sz="2450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B2FCB4A-74AF-F45B-4FA9-1F5F02A75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5" y="1336318"/>
            <a:ext cx="5239657" cy="51650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41C521A-65C6-B122-906C-BA564E877D85}"/>
              </a:ext>
            </a:extLst>
          </p:cNvPr>
          <p:cNvGrpSpPr/>
          <p:nvPr/>
        </p:nvGrpSpPr>
        <p:grpSpPr>
          <a:xfrm>
            <a:off x="6941890" y="265643"/>
            <a:ext cx="4412343" cy="6232809"/>
            <a:chOff x="6894286" y="275564"/>
            <a:chExt cx="4194629" cy="6000581"/>
          </a:xfrm>
        </p:grpSpPr>
        <p:pic>
          <p:nvPicPr>
            <p:cNvPr id="5" name="Picture 5" descr="Table&#10;&#10;Description automatically generated">
              <a:extLst>
                <a:ext uri="{FF2B5EF4-FFF2-40B4-BE49-F238E27FC236}">
                  <a16:creationId xmlns:a16="http://schemas.microsoft.com/office/drawing/2014/main" id="{1D5E8ECB-041B-90CA-6472-11323046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4287" y="275564"/>
              <a:ext cx="4194628" cy="461595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90BE064-5369-D134-9912-44E3AE921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4286" y="4878084"/>
              <a:ext cx="4194628" cy="1398061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601484C-0B2E-75D2-ECFF-6075816BF61D}"/>
              </a:ext>
            </a:extLst>
          </p:cNvPr>
          <p:cNvSpPr/>
          <p:nvPr/>
        </p:nvSpPr>
        <p:spPr>
          <a:xfrm>
            <a:off x="6881542" y="3077851"/>
            <a:ext cx="638629" cy="602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AC1C5B-85EB-BAF3-45CE-6E1E15A3E2E0}"/>
              </a:ext>
            </a:extLst>
          </p:cNvPr>
          <p:cNvSpPr/>
          <p:nvPr/>
        </p:nvSpPr>
        <p:spPr>
          <a:xfrm>
            <a:off x="3004457" y="4920342"/>
            <a:ext cx="2278742" cy="391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7EDA351-820F-F409-A9B3-D0478DD30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67" y="1963287"/>
            <a:ext cx="3404160" cy="215974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9682D3A-72ED-3F32-C686-F332954F6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82" y="1476189"/>
            <a:ext cx="2423187" cy="5332505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2B32D7-EE48-E6FD-8E8D-5315BEB0D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54" y="1918348"/>
            <a:ext cx="3281081" cy="220700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A2DDA7A-464F-A97C-587C-48ED305D2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06" y="263339"/>
            <a:ext cx="6769846" cy="1072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038-60C2-4CB7-64D1-44A500931E88}"/>
              </a:ext>
            </a:extLst>
          </p:cNvPr>
          <p:cNvSpPr txBox="1"/>
          <p:nvPr/>
        </p:nvSpPr>
        <p:spPr>
          <a:xfrm>
            <a:off x="358588" y="4811058"/>
            <a:ext cx="418352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Acinetobacter species: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Carbapenems, ampicillin/sulbactam, and colistin are equally effective.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Recommend against use of tigecycline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2C6F3-FD79-43AB-20AB-B47F7645B420}"/>
              </a:ext>
            </a:extLst>
          </p:cNvPr>
          <p:cNvSpPr txBox="1"/>
          <p:nvPr/>
        </p:nvSpPr>
        <p:spPr>
          <a:xfrm>
            <a:off x="7993529" y="4811058"/>
            <a:ext cx="404905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Duration of therapy: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Daily assessment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7-day course (even with </a:t>
            </a:r>
            <a:r>
              <a:rPr lang="en-US" sz="1600" i="1" dirty="0">
                <a:ea typeface="Calibri"/>
                <a:cs typeface="Calibri"/>
              </a:rPr>
              <a:t>P. aeruginosa</a:t>
            </a:r>
            <a:r>
              <a:rPr lang="en-US" sz="1600" dirty="0">
                <a:ea typeface="Calibri"/>
                <a:cs typeface="Calibri"/>
              </a:rPr>
              <a:t> or </a:t>
            </a:r>
            <a:r>
              <a:rPr lang="en-US" sz="1600" i="1" dirty="0">
                <a:ea typeface="Calibri"/>
                <a:cs typeface="Calibri"/>
              </a:rPr>
              <a:t>Acinetobacter spp</a:t>
            </a:r>
            <a:r>
              <a:rPr lang="en-US" sz="1600" dirty="0">
                <a:ea typeface="Calibri"/>
                <a:cs typeface="Calibri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1201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082B-71DB-71F7-8FEF-07C4A9AE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Intra-abdominal Sepsis</a:t>
            </a:r>
            <a:endParaRPr lang="en-US" sz="3300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39F6B22-ED90-64B9-B79D-DFE17A385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008" y="1913723"/>
            <a:ext cx="6004805" cy="442557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D040E-9E28-1E3C-9EBD-3A8C857ECD02}"/>
              </a:ext>
            </a:extLst>
          </p:cNvPr>
          <p:cNvSpPr txBox="1"/>
          <p:nvPr/>
        </p:nvSpPr>
        <p:spPr>
          <a:xfrm>
            <a:off x="188686" y="2452914"/>
            <a:ext cx="368662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Bacteriology consists of aerobes and anaerobes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Largest aerobe isolates included E. coli, Pseudomonas aeruginosa, and Enterococcus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Largest anaerobic isolates include Bacteroides, Clostridium, and </a:t>
            </a:r>
            <a:r>
              <a:rPr lang="en-US" dirty="0" err="1">
                <a:ea typeface="Calibri"/>
                <a:cs typeface="Calibri"/>
              </a:rPr>
              <a:t>Peptostreptococcus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49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957EE0C-5C22-6BF2-9582-CA1EE754F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300" t="404" r="450" b="39939"/>
          <a:stretch/>
        </p:blipFill>
        <p:spPr>
          <a:xfrm>
            <a:off x="534994" y="810094"/>
            <a:ext cx="5026355" cy="4825241"/>
          </a:xfr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9E298FB-5952-08FF-0DDE-6E61605CD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62" b="54735"/>
          <a:stretch/>
        </p:blipFill>
        <p:spPr>
          <a:xfrm>
            <a:off x="6466113" y="810761"/>
            <a:ext cx="4775212" cy="48245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351965-58E7-6807-E0FB-416A6901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2272"/>
            <a:ext cx="10515600" cy="890135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latin typeface="Proxima Nova"/>
              </a:rPr>
              <a:t>Empiric </a:t>
            </a:r>
            <a:r>
              <a:rPr lang="en-US" sz="3300" dirty="0" err="1">
                <a:latin typeface="Proxima Nova"/>
              </a:rPr>
              <a:t>abx</a:t>
            </a:r>
            <a:r>
              <a:rPr lang="en-US" sz="3300" dirty="0">
                <a:latin typeface="Proxima Nova"/>
              </a:rPr>
              <a:t> for low vs high risk intra-abdominal infections</a:t>
            </a:r>
            <a:endParaRPr lang="en-US" sz="3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24353-7CDC-1E75-C702-81177F9B69BF}"/>
              </a:ext>
            </a:extLst>
          </p:cNvPr>
          <p:cNvSpPr txBox="1"/>
          <p:nvPr/>
        </p:nvSpPr>
        <p:spPr>
          <a:xfrm>
            <a:off x="703942" y="5762172"/>
            <a:ext cx="46881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Low risk = mild to moderate severity (including perforated appendix or appendiceal abscess)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8BBD5-30C6-3CCD-22B5-F4641821F398}"/>
              </a:ext>
            </a:extLst>
          </p:cNvPr>
          <p:cNvSpPr txBox="1"/>
          <p:nvPr/>
        </p:nvSpPr>
        <p:spPr>
          <a:xfrm>
            <a:off x="6451598" y="5805714"/>
            <a:ext cx="49493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Severe or pts with recent travel to areas of the world with high rates of </a:t>
            </a:r>
            <a:r>
              <a:rPr lang="en-US" sz="1400" err="1">
                <a:ea typeface="Calibri"/>
                <a:cs typeface="Calibri"/>
              </a:rPr>
              <a:t>abx</a:t>
            </a:r>
            <a:r>
              <a:rPr lang="en-US" sz="1400" dirty="0">
                <a:ea typeface="Calibri"/>
                <a:cs typeface="Calibri"/>
              </a:rPr>
              <a:t>-resistant organisms, known colonization, advanced age, immunocompromised, or other major medical comorbidities</a:t>
            </a:r>
          </a:p>
        </p:txBody>
      </p:sp>
    </p:spTree>
    <p:extLst>
      <p:ext uri="{BB962C8B-B14F-4D97-AF65-F5344CB8AC3E}">
        <p14:creationId xmlns:p14="http://schemas.microsoft.com/office/powerpoint/2010/main" val="236626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082B-71DB-71F7-8FEF-07C4A9AE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Intra-abdominal Sepsis</a:t>
            </a:r>
            <a:endParaRPr lang="en-US" sz="3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D040E-9E28-1E3C-9EBD-3A8C857ECD02}"/>
              </a:ext>
            </a:extLst>
          </p:cNvPr>
          <p:cNvSpPr txBox="1"/>
          <p:nvPr/>
        </p:nvSpPr>
        <p:spPr>
          <a:xfrm>
            <a:off x="928915" y="2510971"/>
            <a:ext cx="985519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ea typeface="Calibri"/>
                <a:cs typeface="Calibri"/>
              </a:rPr>
              <a:t>If the patient is at risk for infection with an extended-spectrum beta-lactamase (ESBL)-producing organism, a carbapenem should be chosen.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ea typeface="Calibri"/>
                <a:cs typeface="Calibri"/>
              </a:rPr>
              <a:t>Prolonged infusions of beta-lactams should be used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ea typeface="Calibri"/>
                <a:cs typeface="Calibri"/>
              </a:rPr>
              <a:t>If beta-lactam or carbapenem allergy --&gt; vancomycin + aztreonam + metronidazole</a:t>
            </a:r>
          </a:p>
        </p:txBody>
      </p:sp>
    </p:spTree>
    <p:extLst>
      <p:ext uri="{BB962C8B-B14F-4D97-AF65-F5344CB8AC3E}">
        <p14:creationId xmlns:p14="http://schemas.microsoft.com/office/powerpoint/2010/main" val="356717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DE4B53B-EE36-08AF-AF23-60FEB0A27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223" y="2288419"/>
            <a:ext cx="7229668" cy="4120772"/>
          </a:xfrm>
        </p:spPr>
      </p:pic>
      <p:pic>
        <p:nvPicPr>
          <p:cNvPr id="5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110BD11-F8D9-5E54-6E48-991A5D38E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57" y="394818"/>
            <a:ext cx="6212114" cy="145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41DD4-6C67-6023-C8F9-54ACAE14CECE}"/>
              </a:ext>
            </a:extLst>
          </p:cNvPr>
          <p:cNvSpPr txBox="1"/>
          <p:nvPr/>
        </p:nvSpPr>
        <p:spPr>
          <a:xfrm>
            <a:off x="7689907" y="2530679"/>
            <a:ext cx="412458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Empiric therapy: vancomycin (daptomycin if MIC &gt;2)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Currently linezolid not recommended for use empirically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Empiric gram-negative based on local susceptibility</a:t>
            </a:r>
            <a:endParaRPr lang="en-US" dirty="0" err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Pseudomonas coverage in neutropenic pts, severely ill, or colonized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CRBSI related to femoral CVC should include GNB and Candida coverage</a:t>
            </a:r>
          </a:p>
        </p:txBody>
      </p:sp>
    </p:spTree>
    <p:extLst>
      <p:ext uri="{BB962C8B-B14F-4D97-AF65-F5344CB8AC3E}">
        <p14:creationId xmlns:p14="http://schemas.microsoft.com/office/powerpoint/2010/main" val="388306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3D70-F894-8B28-72B3-22D4BFF2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Empiric antimicrobials for complicated UTI</a:t>
            </a:r>
            <a:endParaRPr lang="en-US" sz="33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8241DB-71F1-3AE9-870D-1DCE894EA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93" y="2305666"/>
            <a:ext cx="11094811" cy="2998107"/>
          </a:xfrm>
        </p:spPr>
      </p:pic>
    </p:spTree>
    <p:extLst>
      <p:ext uri="{BB962C8B-B14F-4D97-AF65-F5344CB8AC3E}">
        <p14:creationId xmlns:p14="http://schemas.microsoft.com/office/powerpoint/2010/main" val="145908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315A-2227-9AB4-D569-2D196E2C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50" dirty="0">
                <a:latin typeface="Proxima Nova"/>
              </a:rPr>
              <a:t>Febrile Neutropenia – Hemodynamically Unstable Patients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B23DA-53EA-4302-41AF-128164C7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215847"/>
            <a:ext cx="4274457" cy="42223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Discontinue levofloxacin prophylaxis</a:t>
            </a:r>
          </a:p>
          <a:p>
            <a:pPr marL="128270" indent="-128270"/>
            <a:r>
              <a:rPr lang="en-US" sz="1800" dirty="0">
                <a:latin typeface="Proxima Nova"/>
              </a:rPr>
              <a:t>Continue viral and fungal coverage</a:t>
            </a:r>
          </a:p>
          <a:p>
            <a:pPr marL="128270" indent="-128270"/>
            <a:r>
              <a:rPr lang="en-US" sz="1800" dirty="0">
                <a:latin typeface="Proxima Nova"/>
              </a:rPr>
              <a:t>Treatment</a:t>
            </a:r>
            <a:endParaRPr lang="en-US" sz="1800" dirty="0"/>
          </a:p>
          <a:p>
            <a:pPr marL="385445" lvl="1" indent="-128270"/>
            <a:r>
              <a:rPr lang="en-US" sz="1800" dirty="0">
                <a:latin typeface="Proxima Nova"/>
              </a:rPr>
              <a:t>Cefepime</a:t>
            </a:r>
          </a:p>
          <a:p>
            <a:pPr marL="385445" lvl="1" indent="-128270"/>
            <a:endParaRPr lang="en-US" sz="1800" dirty="0">
              <a:latin typeface="Proxima Nova"/>
            </a:endParaRPr>
          </a:p>
          <a:p>
            <a:pPr marL="257175" lvl="1" indent="0">
              <a:buNone/>
            </a:pPr>
            <a:r>
              <a:rPr lang="en-US" sz="1800" dirty="0">
                <a:latin typeface="Proxima Nova"/>
              </a:rPr>
              <a:t>OR</a:t>
            </a:r>
          </a:p>
          <a:p>
            <a:pPr marL="257175" lvl="1" indent="0">
              <a:buNone/>
            </a:pPr>
            <a:endParaRPr lang="en-US" sz="1800" dirty="0">
              <a:latin typeface="Proxima Nova"/>
            </a:endParaRPr>
          </a:p>
          <a:p>
            <a:pPr marL="385445" lvl="1" indent="-128270"/>
            <a:r>
              <a:rPr lang="en-US" sz="1800" dirty="0">
                <a:latin typeface="Proxima Nova"/>
              </a:rPr>
              <a:t>Aztreonam</a:t>
            </a:r>
            <a:endParaRPr lang="en-US" sz="1800" dirty="0"/>
          </a:p>
          <a:p>
            <a:pPr marL="385445" lvl="1" indent="-128270"/>
            <a:endParaRPr lang="en-US" sz="1800" dirty="0">
              <a:latin typeface="Proxima Nova"/>
            </a:endParaRPr>
          </a:p>
          <a:p>
            <a:pPr marL="257175" lvl="1" indent="0">
              <a:buNone/>
            </a:pPr>
            <a:r>
              <a:rPr lang="en-US" sz="1800" dirty="0">
                <a:latin typeface="Proxima Nova"/>
              </a:rPr>
              <a:t>PLUS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Vancomycin</a:t>
            </a:r>
            <a:endParaRPr lang="en-US" sz="1800" dirty="0"/>
          </a:p>
          <a:p>
            <a:pPr marL="385445" lvl="1" indent="-128270"/>
            <a:endParaRPr lang="en-US" sz="1800" dirty="0">
              <a:latin typeface="Proxima Nova"/>
            </a:endParaRPr>
          </a:p>
          <a:p>
            <a:pPr marL="257175" lvl="1" indent="0">
              <a:buNone/>
            </a:pPr>
            <a:r>
              <a:rPr lang="en-US" sz="1800" dirty="0">
                <a:latin typeface="Proxima Nova"/>
              </a:rPr>
              <a:t>PLUS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Tobramycin</a:t>
            </a:r>
          </a:p>
          <a:p>
            <a:pPr marL="257175" lvl="1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091F9-DC43-220D-5305-E7D695E6C7F0}"/>
              </a:ext>
            </a:extLst>
          </p:cNvPr>
          <p:cNvSpPr txBox="1"/>
          <p:nvPr/>
        </p:nvSpPr>
        <p:spPr>
          <a:xfrm>
            <a:off x="5109028" y="4992914"/>
            <a:ext cx="6139542" cy="1443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5445" lvl="1" indent="-128270">
              <a:lnSpc>
                <a:spcPct val="90000"/>
              </a:lnSpc>
              <a:spcBef>
                <a:spcPts val="281"/>
              </a:spcBef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ADD Metronidazole if at risk for anaerobic organisms (abdominal pain, typhlitis, mucositis)</a:t>
            </a:r>
          </a:p>
          <a:p>
            <a:pPr marL="385445" lvl="1" indent="-128270">
              <a:lnSpc>
                <a:spcPct val="90000"/>
              </a:lnSpc>
              <a:spcBef>
                <a:spcPts val="281"/>
              </a:spcBef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85445" lvl="1" indent="-128270">
              <a:lnSpc>
                <a:spcPct val="90000"/>
              </a:lnSpc>
              <a:spcBef>
                <a:spcPts val="281"/>
              </a:spcBef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Duration of therapy depends on clinical scenario</a:t>
            </a: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B566040A-5D89-1A6C-CF68-BAFEBB09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203" y="1838779"/>
            <a:ext cx="3106964" cy="30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4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BCF8-DA99-7505-134C-C3E22673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Septic Shock and SSTI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BD25-9E3C-A598-B33B-9B46FD96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840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550" dirty="0">
                <a:latin typeface="Proxima Nova"/>
              </a:rPr>
              <a:t>For non-purulent SSTI in the ICU or evidence of penetrating trauma, MRSA nasal colonization, IVDU, or neutropenia, use the following 2 options for empiric therapy: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7389D5-0CBA-9F80-65F3-CDE3BBCD7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93430"/>
              </p:ext>
            </p:extLst>
          </p:nvPr>
        </p:nvGraphicFramePr>
        <p:xfrm>
          <a:off x="1779452" y="3160776"/>
          <a:ext cx="8168640" cy="25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048666282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1607067573"/>
                    </a:ext>
                  </a:extLst>
                </a:gridCol>
              </a:tblGrid>
              <a:tr h="6106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Option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486594"/>
                  </a:ext>
                </a:extLst>
              </a:tr>
              <a:tr h="610671">
                <a:tc>
                  <a:txBody>
                    <a:bodyPr/>
                    <a:lstStyle/>
                    <a:p>
                      <a:r>
                        <a:rPr lang="en-US" sz="1600" dirty="0"/>
                        <a:t>Vancomycin + Zosyn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Vancomycin + Cefepime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1754"/>
                  </a:ext>
                </a:extLst>
              </a:tr>
              <a:tr h="1338779">
                <a:tc>
                  <a:txBody>
                    <a:bodyPr/>
                    <a:lstStyle/>
                    <a:p>
                      <a:r>
                        <a:rPr lang="en-US" sz="1600" dirty="0"/>
                        <a:t>Consider high dose Clindamycin if necrotizing infection for toxic suppression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Consider Flagyl if anaerobic coverage needed (diabetic foot infection, gas gangrene, ischemia)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dirty="0"/>
                        <a:t>AND/OR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High dose Clindamycin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03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00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AAD7-0D57-5B29-F750-DB819025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Septic Shock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2DCE-485F-4CA0-2681-A679EC2C3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40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Affects about 15% of ICU patients</a:t>
            </a:r>
            <a:endParaRPr lang="en-US" sz="1800" dirty="0"/>
          </a:p>
          <a:p>
            <a:pPr marL="128270" indent="-128270"/>
            <a:r>
              <a:rPr lang="en-US" sz="1800" b="1" dirty="0">
                <a:latin typeface="Proxima Nova"/>
              </a:rPr>
              <a:t>Mortality rate close to 40-50%</a:t>
            </a:r>
          </a:p>
          <a:p>
            <a:pPr marL="128270" indent="-128270"/>
            <a:r>
              <a:rPr lang="en-US" sz="1800" dirty="0">
                <a:latin typeface="Proxima Nova"/>
              </a:rPr>
              <a:t>Most common caused by a bacterial infection, although fungi, viruses, and parasites can all be implicated</a:t>
            </a:r>
          </a:p>
          <a:p>
            <a:pPr marL="128270" indent="-128270"/>
            <a:r>
              <a:rPr lang="en-US" sz="1800" dirty="0">
                <a:latin typeface="Proxima Nova"/>
              </a:rPr>
              <a:t>No infectious agent is identified in 1/3 of patients</a:t>
            </a:r>
          </a:p>
          <a:p>
            <a:pPr marL="128270" indent="-128270"/>
            <a:r>
              <a:rPr lang="en-US" sz="1800" dirty="0">
                <a:latin typeface="Proxima Nova"/>
              </a:rPr>
              <a:t>About 50% of infections are nosocomial</a:t>
            </a:r>
          </a:p>
          <a:p>
            <a:pPr marL="385445" lvl="1" indent="-128270"/>
            <a:r>
              <a:rPr lang="en-US" sz="1800" b="1" dirty="0">
                <a:latin typeface="Proxima Nova"/>
              </a:rPr>
              <a:t>Lung</a:t>
            </a:r>
            <a:r>
              <a:rPr lang="en-US" sz="1800" dirty="0">
                <a:latin typeface="Proxima Nova"/>
              </a:rPr>
              <a:t> is the most common source (</a:t>
            </a:r>
            <a:r>
              <a:rPr lang="en-US" sz="1800" b="1" dirty="0">
                <a:latin typeface="Proxima Nova"/>
              </a:rPr>
              <a:t>40%</a:t>
            </a:r>
            <a:r>
              <a:rPr lang="en-US" sz="1800" dirty="0">
                <a:latin typeface="Proxima Nova"/>
              </a:rPr>
              <a:t>)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Abdomen (20%)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Indwelling catheters/primary </a:t>
            </a:r>
            <a:r>
              <a:rPr lang="en-US" sz="1800" err="1">
                <a:latin typeface="Proxima Nova"/>
              </a:rPr>
              <a:t>bacteremias</a:t>
            </a:r>
            <a:r>
              <a:rPr lang="en-US" sz="1800" dirty="0">
                <a:latin typeface="Proxima Nova"/>
              </a:rPr>
              <a:t> (15%)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UTI (10%)</a:t>
            </a:r>
          </a:p>
          <a:p>
            <a:pPr marL="128270" indent="-128270"/>
            <a:r>
              <a:rPr lang="en-US" sz="1800" dirty="0">
                <a:latin typeface="Proxima Nova"/>
              </a:rPr>
              <a:t>Lactic acid typically elevated</a:t>
            </a:r>
          </a:p>
          <a:p>
            <a:pPr marL="128270" indent="-128270"/>
            <a:r>
              <a:rPr lang="en-US" sz="1800" dirty="0">
                <a:latin typeface="Proxima Nova"/>
              </a:rPr>
              <a:t>Management includes infection control, hemodynamic stabilization, and modulation of host response</a:t>
            </a:r>
          </a:p>
        </p:txBody>
      </p:sp>
    </p:spTree>
    <p:extLst>
      <p:ext uri="{BB962C8B-B14F-4D97-AF65-F5344CB8AC3E}">
        <p14:creationId xmlns:p14="http://schemas.microsoft.com/office/powerpoint/2010/main" val="283368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A6840-BB23-2CBC-CBCF-8EB41C8D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Sepsis on a continuum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A17EA5C-54B8-2DC1-9C88-F1CB8BA9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344" y="431418"/>
            <a:ext cx="7608014" cy="58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C4C8-4B63-9937-FFAB-02C48E87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Pathophysiology of Septic Shock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76F1-FFAA-7567-0D2B-A27699CC7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Recognition of foreign material and activation of humoral immune response</a:t>
            </a:r>
          </a:p>
          <a:p>
            <a:pPr marL="128270" indent="-128270"/>
            <a:r>
              <a:rPr lang="en-US" sz="1800" dirty="0">
                <a:latin typeface="Proxima Nova"/>
              </a:rPr>
              <a:t>Stimulation of cellular immunity</a:t>
            </a:r>
            <a:endParaRPr lang="en-US" sz="1800"/>
          </a:p>
          <a:p>
            <a:pPr marL="128270" indent="-128270"/>
            <a:r>
              <a:rPr lang="en-US" sz="1800" dirty="0">
                <a:latin typeface="Proxima Nova"/>
              </a:rPr>
              <a:t>Release of cytokines and inflammatory mediators</a:t>
            </a:r>
          </a:p>
          <a:p>
            <a:pPr marL="128270" indent="-128270"/>
            <a:r>
              <a:rPr lang="en-US" sz="1800" dirty="0">
                <a:latin typeface="Proxima Nova"/>
              </a:rPr>
              <a:t>Both vasodilatory (NO, prostaglandins) but vasoconstrictive (thromboxane, </a:t>
            </a:r>
            <a:r>
              <a:rPr lang="en-US" sz="1800" dirty="0" err="1">
                <a:latin typeface="Proxima Nova"/>
              </a:rPr>
              <a:t>endothelins</a:t>
            </a:r>
            <a:r>
              <a:rPr lang="en-US" sz="1800" dirty="0">
                <a:latin typeface="Proxima Nova"/>
              </a:rPr>
              <a:t>) substances are released.</a:t>
            </a:r>
            <a:endParaRPr lang="en-US" sz="1800"/>
          </a:p>
          <a:p>
            <a:pPr marL="128270" indent="-128270"/>
            <a:r>
              <a:rPr lang="en-US" sz="1800" dirty="0">
                <a:latin typeface="Proxima Nova"/>
              </a:rPr>
              <a:t>Alterations in intercellular endothelial junctions increase capillary permeability and generalized edema</a:t>
            </a:r>
          </a:p>
          <a:p>
            <a:pPr marL="128270" indent="-128270"/>
            <a:r>
              <a:rPr lang="en-US" sz="1800" dirty="0">
                <a:latin typeface="Proxima Nova"/>
              </a:rPr>
              <a:t>Proinflammatory mediators create a procoagulant state, while sepsis causes a significant reduction in plasma levels of anticoagulants protein C, protein S, and antithrombin.</a:t>
            </a:r>
          </a:p>
        </p:txBody>
      </p:sp>
    </p:spTree>
    <p:extLst>
      <p:ext uri="{BB962C8B-B14F-4D97-AF65-F5344CB8AC3E}">
        <p14:creationId xmlns:p14="http://schemas.microsoft.com/office/powerpoint/2010/main" val="209068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7B6949-58D3-9D8B-EDF9-32B612A0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80" y="416426"/>
            <a:ext cx="6543245" cy="1106840"/>
          </a:xfrm>
        </p:spPr>
        <p:txBody>
          <a:bodyPr/>
          <a:lstStyle/>
          <a:p>
            <a:r>
              <a:rPr lang="en-US" sz="3350" dirty="0">
                <a:latin typeface="Proxima Nova"/>
              </a:rPr>
              <a:t>General Approach to Septic Shock</a:t>
            </a:r>
            <a:endParaRPr lang="en-US" dirty="0"/>
          </a:p>
        </p:txBody>
      </p:sp>
      <p:pic>
        <p:nvPicPr>
          <p:cNvPr id="4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60B2BF7F-8669-589B-42CC-B9D60ACE771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5429" y="1451882"/>
            <a:ext cx="7118350" cy="50101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99388-CCCB-13E0-EC52-8ACCD8F1A43A}"/>
              </a:ext>
            </a:extLst>
          </p:cNvPr>
          <p:cNvSpPr txBox="1"/>
          <p:nvPr/>
        </p:nvSpPr>
        <p:spPr>
          <a:xfrm>
            <a:off x="8258628" y="4963886"/>
            <a:ext cx="359954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Additional Support Measures: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Immunomodulation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Nutrition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Organ support – resp failure and AKI are common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09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78D68AE-191A-8FFB-7564-0B8B08F79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915" y="230273"/>
            <a:ext cx="5239657" cy="64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0A-04E8-F934-67E2-951AC255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Surviving Sepsis Campaign 2021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139F-6CF5-6BDC-C7D7-A86D6D36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244876"/>
            <a:ext cx="4971142" cy="3932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700" dirty="0">
                <a:latin typeface="Proxima Nova"/>
              </a:rPr>
              <a:t>Antibiotic timing: within 1 hour of recognition of sepsis and within 3 hours if concern for sepsis persists</a:t>
            </a:r>
          </a:p>
          <a:p>
            <a:pPr marL="128270" indent="-128270"/>
            <a:endParaRPr lang="en-US" sz="1700" dirty="0">
              <a:latin typeface="Proxima Nova"/>
            </a:endParaRPr>
          </a:p>
          <a:p>
            <a:pPr marL="128270" indent="-128270"/>
            <a:r>
              <a:rPr lang="en-US" sz="1700" dirty="0">
                <a:latin typeface="Proxima Nova"/>
              </a:rPr>
              <a:t>Norepinephrine is 1st line vasopressor with MAP goal &gt;65</a:t>
            </a:r>
          </a:p>
          <a:p>
            <a:pPr marL="128270" indent="-128270"/>
            <a:endParaRPr lang="en-US" sz="1700" dirty="0">
              <a:latin typeface="Proxima Nova"/>
            </a:endParaRPr>
          </a:p>
          <a:p>
            <a:pPr marL="128270" indent="-128270"/>
            <a:r>
              <a:rPr lang="en-US" sz="1700" dirty="0">
                <a:latin typeface="Proxima Nova"/>
              </a:rPr>
              <a:t>Empiric MRSA, dual gram negative, and antifungal coverage should only be used based on individual patient's level of risk (low or high)</a:t>
            </a:r>
          </a:p>
          <a:p>
            <a:pPr marL="128270" indent="-128270"/>
            <a:endParaRPr lang="en-US" sz="1700" dirty="0">
              <a:latin typeface="Proxima Nova"/>
            </a:endParaRPr>
          </a:p>
          <a:p>
            <a:pPr marL="128270" indent="-128270"/>
            <a:r>
              <a:rPr lang="en-US" sz="1700" dirty="0">
                <a:latin typeface="Proxima Nova"/>
              </a:rPr>
              <a:t>Daily assessment for de-escalation of antimicrobials over fixed durations of therapy</a:t>
            </a:r>
          </a:p>
          <a:p>
            <a:pPr marL="128270" indent="-128270"/>
            <a:endParaRPr lang="en-US" sz="1700" dirty="0">
              <a:latin typeface="Proxima No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91E29-2E48-0BEA-D317-9C7521ED5CEA}"/>
              </a:ext>
            </a:extLst>
          </p:cNvPr>
          <p:cNvSpPr txBox="1"/>
          <p:nvPr/>
        </p:nvSpPr>
        <p:spPr>
          <a:xfrm>
            <a:off x="6502399" y="2242457"/>
            <a:ext cx="4789713" cy="3297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r>
              <a:rPr lang="en-US" sz="1700" dirty="0">
                <a:latin typeface="Proxima Nova"/>
                <a:cs typeface="Arial"/>
              </a:rPr>
              <a:t>Balanced crystalloids &gt; normal saline</a:t>
            </a: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endParaRPr lang="en-US" sz="1700" dirty="0">
              <a:latin typeface="Proxima Nova"/>
              <a:cs typeface="Arial"/>
            </a:endParaRP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r>
              <a:rPr lang="en-US" sz="1700" dirty="0">
                <a:latin typeface="Proxima Nova"/>
                <a:cs typeface="Arial"/>
              </a:rPr>
              <a:t>Suggest against using vitamin C</a:t>
            </a:r>
            <a:endParaRPr lang="en-US">
              <a:latin typeface="Proxima Nova"/>
            </a:endParaRP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endParaRPr lang="en-US" sz="1700" dirty="0">
              <a:latin typeface="Proxima Nova"/>
              <a:cs typeface="Arial"/>
            </a:endParaRP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r>
              <a:rPr lang="en-US" sz="1700" dirty="0">
                <a:latin typeface="Proxima Nova"/>
                <a:cs typeface="Arial"/>
              </a:rPr>
              <a:t>For pts with septic shock and severe metabolic acidemia (pH ≤ 7.2) and AKI (AKIN 2 or 3), sodium bicarbonate therapy is suggested.</a:t>
            </a: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endParaRPr lang="en-US" sz="1700" dirty="0">
              <a:latin typeface="Proxima Nova"/>
              <a:cs typeface="Arial"/>
            </a:endParaRP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r>
              <a:rPr lang="en-US" sz="1700" dirty="0">
                <a:latin typeface="Proxima Nova"/>
                <a:cs typeface="Arial"/>
              </a:rPr>
              <a:t>Early (within 72h) initiation of enteral nutrition</a:t>
            </a: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endParaRPr lang="en-US" sz="1700" dirty="0">
              <a:latin typeface="Proxima Nova"/>
              <a:cs typeface="Arial"/>
            </a:endParaRPr>
          </a:p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r>
              <a:rPr lang="en-US" sz="1700" dirty="0">
                <a:latin typeface="Proxima Nova"/>
                <a:cs typeface="Arial"/>
              </a:rPr>
              <a:t>Address goals of care early (within 72h)</a:t>
            </a:r>
          </a:p>
        </p:txBody>
      </p:sp>
    </p:spTree>
    <p:extLst>
      <p:ext uri="{BB962C8B-B14F-4D97-AF65-F5344CB8AC3E}">
        <p14:creationId xmlns:p14="http://schemas.microsoft.com/office/powerpoint/2010/main" val="24515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045D-3DCD-D774-56B7-30CFC1F0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Local Antibiogram</a:t>
            </a:r>
            <a:endParaRPr lang="en-US" sz="3300" dirty="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7B9CA1-9433-17C4-A629-A6539D976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04" r="227"/>
          <a:stretch/>
        </p:blipFill>
        <p:spPr>
          <a:xfrm>
            <a:off x="3509847" y="1755895"/>
            <a:ext cx="4395801" cy="4784028"/>
          </a:xfr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ACC2E659-048E-BCA0-33D2-C0479AC9F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43229"/>
            <a:ext cx="274320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8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4E16-CAFD-2F80-C9DC-1C00BF74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latin typeface="Proxima Nova"/>
              </a:rPr>
              <a:t>Orlando Campus </a:t>
            </a:r>
            <a:r>
              <a:rPr lang="en-US" sz="3300" err="1">
                <a:latin typeface="Proxima Nova"/>
              </a:rPr>
              <a:t>Antiobiogram</a:t>
            </a:r>
            <a:r>
              <a:rPr lang="en-US" sz="3300" dirty="0">
                <a:latin typeface="Proxima Nova"/>
              </a:rPr>
              <a:t> 2023</a:t>
            </a:r>
            <a:endParaRPr lang="en-US" sz="3300" dirty="0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B8AD1C51-DD53-A258-5FC6-E9E7C83E4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34" b="1557"/>
          <a:stretch/>
        </p:blipFill>
        <p:spPr>
          <a:xfrm>
            <a:off x="341086" y="1932634"/>
            <a:ext cx="5428354" cy="4132066"/>
          </a:xfrm>
          <a:prstGeom prst="rect">
            <a:avLst/>
          </a:prstGeom>
        </p:spPr>
      </p:pic>
      <p:pic>
        <p:nvPicPr>
          <p:cNvPr id="29" name="Picture 29" descr="Table&#10;&#10;Description automatically generated">
            <a:extLst>
              <a:ext uri="{FF2B5EF4-FFF2-40B4-BE49-F238E27FC236}">
                <a16:creationId xmlns:a16="http://schemas.microsoft.com/office/drawing/2014/main" id="{93E80568-62D3-5ACA-D763-372C059E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29" y="1930511"/>
            <a:ext cx="5442856" cy="41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0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Septic Shock:  Antibiotic Choices</vt:lpstr>
      <vt:lpstr>Septic Shock</vt:lpstr>
      <vt:lpstr>Sepsis on a continuum</vt:lpstr>
      <vt:lpstr>Pathophysiology of Septic Shock</vt:lpstr>
      <vt:lpstr>General Approach to Septic Shock</vt:lpstr>
      <vt:lpstr>PowerPoint Presentation</vt:lpstr>
      <vt:lpstr>Surviving Sepsis Campaign 2021</vt:lpstr>
      <vt:lpstr>Local Antibiogram</vt:lpstr>
      <vt:lpstr>Orlando Campus Antiobiogram 2023</vt:lpstr>
      <vt:lpstr>Septic Shock and CAP</vt:lpstr>
      <vt:lpstr>PowerPoint Presentation</vt:lpstr>
      <vt:lpstr>Intra-abdominal Sepsis</vt:lpstr>
      <vt:lpstr>Empiric abx for low vs high risk intra-abdominal infections</vt:lpstr>
      <vt:lpstr>Intra-abdominal Sepsis</vt:lpstr>
      <vt:lpstr>PowerPoint Presentation</vt:lpstr>
      <vt:lpstr>Empiric antimicrobials for complicated UTI</vt:lpstr>
      <vt:lpstr>Febrile Neutropenia – Hemodynamically Unstable Patients</vt:lpstr>
      <vt:lpstr>Septic Shock and SSTI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581</cp:revision>
  <dcterms:created xsi:type="dcterms:W3CDTF">2023-05-08T20:31:25Z</dcterms:created>
  <dcterms:modified xsi:type="dcterms:W3CDTF">2023-05-10T16:35:35Z</dcterms:modified>
</cp:coreProperties>
</file>