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48" r:id="rId2"/>
  </p:sldMasterIdLst>
  <p:sldIdLst>
    <p:sldId id="256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70" r:id="rId13"/>
    <p:sldId id="267" r:id="rId14"/>
    <p:sldId id="273" r:id="rId15"/>
    <p:sldId id="271" r:id="rId16"/>
    <p:sldId id="272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C00000"/>
    <a:srgbClr val="00B05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3E548-CBD8-03E5-17A4-328814171423}" v="52" dt="2023-05-08T09:09:25.879"/>
    <p1510:client id="{E72EF2FA-DC6B-8120-C2F9-58AF874A0855}" v="3399" dt="2023-05-08T20:29:30.0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4631D-92BD-4E54-892D-3DA4C52AE34E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2AC69B3-7AB8-4F54-B511-CBEDB2F19B82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Hypovolemic</a:t>
          </a:r>
          <a:endParaRPr lang="en-US" dirty="0"/>
        </a:p>
      </dgm:t>
    </dgm:pt>
    <dgm:pt modelId="{486DFA82-2656-419E-A73F-967E3BDF3C8F}" type="parTrans" cxnId="{A5BC3FAD-E9C8-423B-B728-0ED5C3EE4622}">
      <dgm:prSet/>
      <dgm:spPr/>
      <dgm:t>
        <a:bodyPr/>
        <a:lstStyle/>
        <a:p>
          <a:endParaRPr lang="en-US"/>
        </a:p>
      </dgm:t>
    </dgm:pt>
    <dgm:pt modelId="{21506990-15C6-41FC-9D26-58DBF1C2BA1B}" type="sibTrans" cxnId="{A5BC3FAD-E9C8-423B-B728-0ED5C3EE4622}">
      <dgm:prSet/>
      <dgm:spPr/>
      <dgm:t>
        <a:bodyPr/>
        <a:lstStyle/>
        <a:p>
          <a:endParaRPr lang="en-US"/>
        </a:p>
      </dgm:t>
    </dgm:pt>
    <dgm:pt modelId="{027A4FB3-CEED-46D5-9C53-A2F10186616A}">
      <dgm:prSet phldrT="[Text]"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Fluid loss</a:t>
          </a:r>
          <a:endParaRPr lang="en-US" b="1" dirty="0"/>
        </a:p>
      </dgm:t>
    </dgm:pt>
    <dgm:pt modelId="{C2CFC72F-B31C-41B4-BF9E-E76F40FD692A}" type="parTrans" cxnId="{58C787C2-EACB-4638-865F-19000AE781B5}">
      <dgm:prSet/>
      <dgm:spPr/>
      <dgm:t>
        <a:bodyPr/>
        <a:lstStyle/>
        <a:p>
          <a:endParaRPr lang="en-US"/>
        </a:p>
      </dgm:t>
    </dgm:pt>
    <dgm:pt modelId="{4B355E8E-E396-46E1-B18A-986640318108}" type="sibTrans" cxnId="{58C787C2-EACB-4638-865F-19000AE781B5}">
      <dgm:prSet/>
      <dgm:spPr/>
      <dgm:t>
        <a:bodyPr/>
        <a:lstStyle/>
        <a:p>
          <a:endParaRPr lang="en-US"/>
        </a:p>
      </dgm:t>
    </dgm:pt>
    <dgm:pt modelId="{5C0A3AD0-EB69-45CE-B7A2-36299AC4E4D3}">
      <dgm:prSet phldrT="[Text]" phldr="0"/>
      <dgm:spPr/>
      <dgm:t>
        <a:bodyPr/>
        <a:lstStyle/>
        <a:p>
          <a:r>
            <a:rPr lang="en-US" b="1" dirty="0">
              <a:latin typeface="Calibri Light" panose="020F0302020204030204"/>
            </a:rPr>
            <a:t>Hemorrhage</a:t>
          </a:r>
          <a:endParaRPr lang="en-US" b="1" dirty="0"/>
        </a:p>
      </dgm:t>
    </dgm:pt>
    <dgm:pt modelId="{3038A475-C229-466C-B502-096C47BCAEBA}" type="parTrans" cxnId="{9294141B-43AD-49D2-ABF0-76356EFA0466}">
      <dgm:prSet/>
      <dgm:spPr/>
      <dgm:t>
        <a:bodyPr/>
        <a:lstStyle/>
        <a:p>
          <a:endParaRPr lang="en-US"/>
        </a:p>
      </dgm:t>
    </dgm:pt>
    <dgm:pt modelId="{162DCF5B-E69F-4931-96C9-5EBE58097575}" type="sibTrans" cxnId="{9294141B-43AD-49D2-ABF0-76356EFA0466}">
      <dgm:prSet/>
      <dgm:spPr/>
      <dgm:t>
        <a:bodyPr/>
        <a:lstStyle/>
        <a:p>
          <a:endParaRPr lang="en-US"/>
        </a:p>
      </dgm:t>
    </dgm:pt>
    <dgm:pt modelId="{898CC562-05C4-4869-91D3-87384B6FA65F}">
      <dgm:prSet phldrT="[Text]" phldr="0"/>
      <dgm:spPr/>
      <dgm:t>
        <a:bodyPr/>
        <a:lstStyle/>
        <a:p>
          <a:r>
            <a:rPr lang="en-US" b="1" dirty="0">
              <a:latin typeface="Calibri Light" panose="020F0302020204030204"/>
            </a:rPr>
            <a:t>Burns</a:t>
          </a:r>
          <a:endParaRPr lang="en-US" b="1" dirty="0"/>
        </a:p>
      </dgm:t>
    </dgm:pt>
    <dgm:pt modelId="{CC22162D-80E9-472E-BC6B-2556794C26CC}" type="parTrans" cxnId="{9EA8627E-1A55-4EF4-A839-C5D21B8214F1}">
      <dgm:prSet/>
      <dgm:spPr/>
      <dgm:t>
        <a:bodyPr/>
        <a:lstStyle/>
        <a:p>
          <a:endParaRPr lang="en-US"/>
        </a:p>
      </dgm:t>
    </dgm:pt>
    <dgm:pt modelId="{A1C7DB2F-2DCB-41E5-B5CE-8016FAFCF471}" type="sibTrans" cxnId="{9EA8627E-1A55-4EF4-A839-C5D21B8214F1}">
      <dgm:prSet/>
      <dgm:spPr/>
      <dgm:t>
        <a:bodyPr/>
        <a:lstStyle/>
        <a:p>
          <a:endParaRPr lang="en-US"/>
        </a:p>
      </dgm:t>
    </dgm:pt>
    <dgm:pt modelId="{37A980C0-76F3-491C-9E56-D4250BA14077}">
      <dgm:prSet phldrT="[Text]" phldr="0"/>
      <dgm:spPr/>
      <dgm:t>
        <a:bodyPr/>
        <a:lstStyle/>
        <a:p>
          <a:r>
            <a:rPr lang="en-US" dirty="0">
              <a:latin typeface="Calibri Light" panose="020F0302020204030204"/>
            </a:rPr>
            <a:t>Distributive</a:t>
          </a:r>
          <a:endParaRPr lang="en-US" dirty="0"/>
        </a:p>
      </dgm:t>
    </dgm:pt>
    <dgm:pt modelId="{CED95173-B6B2-4D45-9BF6-399DC995ECD9}" type="parTrans" cxnId="{D9312D6A-9037-4F2B-A1C9-B1235B030C68}">
      <dgm:prSet/>
      <dgm:spPr/>
      <dgm:t>
        <a:bodyPr/>
        <a:lstStyle/>
        <a:p>
          <a:endParaRPr lang="en-US"/>
        </a:p>
      </dgm:t>
    </dgm:pt>
    <dgm:pt modelId="{A701AFB6-C93B-4F9C-9C8C-0838275127AB}" type="sibTrans" cxnId="{D9312D6A-9037-4F2B-A1C9-B1235B030C68}">
      <dgm:prSet/>
      <dgm:spPr/>
      <dgm:t>
        <a:bodyPr/>
        <a:lstStyle/>
        <a:p>
          <a:endParaRPr lang="en-US"/>
        </a:p>
      </dgm:t>
    </dgm:pt>
    <dgm:pt modelId="{B742F603-8F92-4423-A555-B0384949141E}">
      <dgm:prSet phldrT="[Text]" phldr="0"/>
      <dgm:spPr/>
      <dgm:t>
        <a:bodyPr/>
        <a:lstStyle/>
        <a:p>
          <a:r>
            <a:rPr lang="en-US" b="1" dirty="0">
              <a:latin typeface="Calibri Light" panose="020F0302020204030204"/>
            </a:rPr>
            <a:t>Sepsis</a:t>
          </a:r>
          <a:endParaRPr lang="en-US" b="1" dirty="0"/>
        </a:p>
      </dgm:t>
    </dgm:pt>
    <dgm:pt modelId="{A511287E-E847-491B-B405-93646480EE91}" type="parTrans" cxnId="{961761A2-0531-42EA-B798-0C9E64AA0551}">
      <dgm:prSet/>
      <dgm:spPr/>
      <dgm:t>
        <a:bodyPr/>
        <a:lstStyle/>
        <a:p>
          <a:endParaRPr lang="en-US"/>
        </a:p>
      </dgm:t>
    </dgm:pt>
    <dgm:pt modelId="{8955D87B-0BC6-47C2-9F62-0E25D9B3A861}" type="sibTrans" cxnId="{961761A2-0531-42EA-B798-0C9E64AA0551}">
      <dgm:prSet/>
      <dgm:spPr/>
      <dgm:t>
        <a:bodyPr/>
        <a:lstStyle/>
        <a:p>
          <a:endParaRPr lang="en-US"/>
        </a:p>
      </dgm:t>
    </dgm:pt>
    <dgm:pt modelId="{F363E576-9FA0-422E-82E8-83CB2A59FD39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Anaphylaxis</a:t>
          </a:r>
        </a:p>
      </dgm:t>
    </dgm:pt>
    <dgm:pt modelId="{4AB380F4-8602-4943-A3BA-788C8945F70D}" type="parTrans" cxnId="{E2DBB35D-31BA-43D5-A38E-B8BE6B283F84}">
      <dgm:prSet/>
      <dgm:spPr/>
    </dgm:pt>
    <dgm:pt modelId="{26C50713-0474-466E-B7D2-073956743075}" type="sibTrans" cxnId="{E2DBB35D-31BA-43D5-A38E-B8BE6B283F84}">
      <dgm:prSet/>
      <dgm:spPr/>
    </dgm:pt>
    <dgm:pt modelId="{79DCF5CF-0BDE-48E0-BED0-726EE9D24749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Drug ingestions</a:t>
          </a:r>
        </a:p>
      </dgm:t>
    </dgm:pt>
    <dgm:pt modelId="{1CEBE798-8910-41BE-BF19-A2AF538CBC9C}" type="parTrans" cxnId="{6C5A9662-B506-4408-B190-3E15CDAB4C9C}">
      <dgm:prSet/>
      <dgm:spPr/>
    </dgm:pt>
    <dgm:pt modelId="{7E0C30F4-9EDD-4BA8-8DBA-BC540124B2E0}" type="sibTrans" cxnId="{6C5A9662-B506-4408-B190-3E15CDAB4C9C}">
      <dgm:prSet/>
      <dgm:spPr/>
    </dgm:pt>
    <dgm:pt modelId="{26E016D5-CF9C-43EC-A14A-8EA395C818E3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Cardiogenic</a:t>
          </a:r>
          <a:endParaRPr lang="en-US" dirty="0"/>
        </a:p>
      </dgm:t>
    </dgm:pt>
    <dgm:pt modelId="{16323B12-3857-48C9-849C-75807ACD4682}" type="parTrans" cxnId="{AF2EF505-AAA5-40E5-ACF5-87482DF82C68}">
      <dgm:prSet/>
      <dgm:spPr/>
    </dgm:pt>
    <dgm:pt modelId="{419BECCA-CADD-45E4-A4BC-65DA855CE17F}" type="sibTrans" cxnId="{AF2EF505-AAA5-40E5-ACF5-87482DF82C68}">
      <dgm:prSet/>
      <dgm:spPr/>
    </dgm:pt>
    <dgm:pt modelId="{EDCA7CF3-6945-4C7C-A3BC-EDBA10B2B13A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Obstructive</a:t>
          </a:r>
        </a:p>
      </dgm:t>
    </dgm:pt>
    <dgm:pt modelId="{D3CCC3F4-0D36-46F0-9CA4-2C297D20E652}" type="parTrans" cxnId="{0CAC9F72-F943-4B04-9D22-9794F5C95223}">
      <dgm:prSet/>
      <dgm:spPr/>
    </dgm:pt>
    <dgm:pt modelId="{DA1837A9-E15C-4D1F-A85D-8414D0D5BA6D}" type="sibTrans" cxnId="{0CAC9F72-F943-4B04-9D22-9794F5C95223}">
      <dgm:prSet/>
      <dgm:spPr/>
    </dgm:pt>
    <dgm:pt modelId="{54C5C013-92A5-4E96-8473-44B3E9437DF6}">
      <dgm:prSet phldr="0"/>
      <dgm:spPr/>
      <dgm:t>
        <a:bodyPr/>
        <a:lstStyle/>
        <a:p>
          <a:r>
            <a:rPr lang="en-US" b="1" dirty="0">
              <a:latin typeface="Calibri Light" panose="020F0302020204030204"/>
            </a:rPr>
            <a:t>Tamponade</a:t>
          </a:r>
        </a:p>
      </dgm:t>
    </dgm:pt>
    <dgm:pt modelId="{E52CE3F4-2B2E-40D5-88DF-289C892947D6}" type="parTrans" cxnId="{754C49F3-F726-4BAE-8BF0-3BB37A26BA87}">
      <dgm:prSet/>
      <dgm:spPr/>
    </dgm:pt>
    <dgm:pt modelId="{FDA0BFA6-13A7-4545-8B52-CA4DC7ECD5E3}" type="sibTrans" cxnId="{754C49F3-F726-4BAE-8BF0-3BB37A26BA87}">
      <dgm:prSet/>
      <dgm:spPr/>
    </dgm:pt>
    <dgm:pt modelId="{5CC98916-EA76-449E-A0A7-F15336BFC6EA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Pulmonary Embolism</a:t>
          </a:r>
        </a:p>
      </dgm:t>
    </dgm:pt>
    <dgm:pt modelId="{4A42BEF1-82E3-4ACA-B721-2D39082C5604}" type="parTrans" cxnId="{2926BECE-B313-44A3-BCE1-C4557866865B}">
      <dgm:prSet/>
      <dgm:spPr/>
    </dgm:pt>
    <dgm:pt modelId="{96401846-3A58-4F6F-A7D3-5E4164AD6B53}" type="sibTrans" cxnId="{2926BECE-B313-44A3-BCE1-C4557866865B}">
      <dgm:prSet/>
      <dgm:spPr/>
    </dgm:pt>
    <dgm:pt modelId="{2B0E08DF-9CC3-409C-9850-EDC49D11B90B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Pneumothorax</a:t>
          </a:r>
        </a:p>
      </dgm:t>
    </dgm:pt>
    <dgm:pt modelId="{06251B50-AFB4-4BD6-AC41-4CC465021833}" type="parTrans" cxnId="{5CDEBAF2-D47A-442D-8DDC-F9EC525C2F39}">
      <dgm:prSet/>
      <dgm:spPr/>
    </dgm:pt>
    <dgm:pt modelId="{881A5377-8A3D-41E4-973C-72C46900D430}" type="sibTrans" cxnId="{5CDEBAF2-D47A-442D-8DDC-F9EC525C2F39}">
      <dgm:prSet/>
      <dgm:spPr/>
    </dgm:pt>
    <dgm:pt modelId="{3D7AB250-D962-4386-AF4B-893BD1898CFF}">
      <dgm:prSet phldr="0"/>
      <dgm:spPr/>
      <dgm:t>
        <a:bodyPr/>
        <a:lstStyle/>
        <a:p>
          <a:pPr rtl="0"/>
          <a:r>
            <a:rPr lang="en-US" b="1" dirty="0">
              <a:latin typeface="Calibri Light" panose="020F0302020204030204"/>
            </a:rPr>
            <a:t>Acute MI/Post cardiotomy</a:t>
          </a:r>
        </a:p>
      </dgm:t>
    </dgm:pt>
    <dgm:pt modelId="{28ED91B3-A914-4023-9218-FD517FF1CD5E}" type="parTrans" cxnId="{DFEB52A3-B136-44B0-8964-BFAF1D9B466B}">
      <dgm:prSet/>
      <dgm:spPr/>
    </dgm:pt>
    <dgm:pt modelId="{B4544FB2-15E0-489A-A657-0D181C599226}" type="sibTrans" cxnId="{DFEB52A3-B136-44B0-8964-BFAF1D9B466B}">
      <dgm:prSet/>
      <dgm:spPr/>
    </dgm:pt>
    <dgm:pt modelId="{B329A998-85CC-4BB7-912C-896C768711B0}">
      <dgm:prSet phldr="0"/>
      <dgm:spPr/>
      <dgm:t>
        <a:bodyPr/>
        <a:lstStyle/>
        <a:p>
          <a:r>
            <a:rPr lang="en-US" b="1" dirty="0">
              <a:latin typeface="Calibri Light" panose="020F0302020204030204"/>
            </a:rPr>
            <a:t>Myocarditis</a:t>
          </a:r>
          <a:endParaRPr lang="en-US" b="1" dirty="0"/>
        </a:p>
      </dgm:t>
    </dgm:pt>
    <dgm:pt modelId="{124DE7AD-2923-4712-9868-F53294C08BC2}" type="parTrans" cxnId="{0C249AE7-49BC-4788-807E-D568084753DD}">
      <dgm:prSet/>
      <dgm:spPr/>
    </dgm:pt>
    <dgm:pt modelId="{B4744A39-1694-4D22-8F3E-373E7B0EFEF1}" type="sibTrans" cxnId="{0C249AE7-49BC-4788-807E-D568084753DD}">
      <dgm:prSet/>
      <dgm:spPr/>
    </dgm:pt>
    <dgm:pt modelId="{E8D8FD07-E6F0-4142-907F-DE7530B67BFF}">
      <dgm:prSet phldr="0"/>
      <dgm:spPr/>
      <dgm:t>
        <a:bodyPr/>
        <a:lstStyle/>
        <a:p>
          <a:r>
            <a:rPr lang="en-US" b="1" dirty="0">
              <a:latin typeface="Calibri Light" panose="020F0302020204030204"/>
            </a:rPr>
            <a:t>Arrhythmias</a:t>
          </a:r>
        </a:p>
      </dgm:t>
    </dgm:pt>
    <dgm:pt modelId="{66F950D0-A93B-42E0-898B-02054BB92450}" type="parTrans" cxnId="{8A21A248-3020-490B-8E14-A7AC8491155C}">
      <dgm:prSet/>
      <dgm:spPr/>
    </dgm:pt>
    <dgm:pt modelId="{3582500E-C38D-48F5-8E2E-B7C42E024F8B}" type="sibTrans" cxnId="{8A21A248-3020-490B-8E14-A7AC8491155C}">
      <dgm:prSet/>
      <dgm:spPr/>
    </dgm:pt>
    <dgm:pt modelId="{79BC993F-CB8D-4572-B5AA-264302DBA10B}" type="pres">
      <dgm:prSet presAssocID="{8D94631D-92BD-4E54-892D-3DA4C52AE34E}" presName="Name0" presStyleCnt="0">
        <dgm:presLayoutVars>
          <dgm:dir/>
          <dgm:animLvl val="lvl"/>
          <dgm:resizeHandles/>
        </dgm:presLayoutVars>
      </dgm:prSet>
      <dgm:spPr/>
    </dgm:pt>
    <dgm:pt modelId="{130D1D96-500C-426C-87C2-1FB93AD608B8}" type="pres">
      <dgm:prSet presAssocID="{B2AC69B3-7AB8-4F54-B511-CBEDB2F19B82}" presName="linNode" presStyleCnt="0"/>
      <dgm:spPr/>
    </dgm:pt>
    <dgm:pt modelId="{141A904E-997B-4C8F-9DDA-B9DDDA2178C6}" type="pres">
      <dgm:prSet presAssocID="{B2AC69B3-7AB8-4F54-B511-CBEDB2F19B82}" presName="parentShp" presStyleLbl="node1" presStyleIdx="0" presStyleCnt="4">
        <dgm:presLayoutVars>
          <dgm:bulletEnabled val="1"/>
        </dgm:presLayoutVars>
      </dgm:prSet>
      <dgm:spPr/>
    </dgm:pt>
    <dgm:pt modelId="{CBB41712-D737-46FD-8F42-8F6BEDCB0962}" type="pres">
      <dgm:prSet presAssocID="{B2AC69B3-7AB8-4F54-B511-CBEDB2F19B82}" presName="childShp" presStyleLbl="bgAccFollowNode1" presStyleIdx="0" presStyleCnt="4">
        <dgm:presLayoutVars>
          <dgm:bulletEnabled val="1"/>
        </dgm:presLayoutVars>
      </dgm:prSet>
      <dgm:spPr/>
    </dgm:pt>
    <dgm:pt modelId="{1A5AC568-DDE7-4E55-B6AC-9C693FBC4955}" type="pres">
      <dgm:prSet presAssocID="{21506990-15C6-41FC-9D26-58DBF1C2BA1B}" presName="spacing" presStyleCnt="0"/>
      <dgm:spPr/>
    </dgm:pt>
    <dgm:pt modelId="{8099FEA6-C091-49EC-9C06-927C4E5894F4}" type="pres">
      <dgm:prSet presAssocID="{37A980C0-76F3-491C-9E56-D4250BA14077}" presName="linNode" presStyleCnt="0"/>
      <dgm:spPr/>
    </dgm:pt>
    <dgm:pt modelId="{34005B17-5C30-4E4A-A8ED-67C213AE0F71}" type="pres">
      <dgm:prSet presAssocID="{37A980C0-76F3-491C-9E56-D4250BA14077}" presName="parentShp" presStyleLbl="node1" presStyleIdx="1" presStyleCnt="4">
        <dgm:presLayoutVars>
          <dgm:bulletEnabled val="1"/>
        </dgm:presLayoutVars>
      </dgm:prSet>
      <dgm:spPr/>
    </dgm:pt>
    <dgm:pt modelId="{52374590-1D70-414A-95A8-D6EB74D9F724}" type="pres">
      <dgm:prSet presAssocID="{37A980C0-76F3-491C-9E56-D4250BA14077}" presName="childShp" presStyleLbl="bgAccFollowNode1" presStyleIdx="1" presStyleCnt="4">
        <dgm:presLayoutVars>
          <dgm:bulletEnabled val="1"/>
        </dgm:presLayoutVars>
      </dgm:prSet>
      <dgm:spPr/>
    </dgm:pt>
    <dgm:pt modelId="{654C3F6A-A9F9-41BF-BB3E-7BAAED6E8F00}" type="pres">
      <dgm:prSet presAssocID="{A701AFB6-C93B-4F9C-9C8C-0838275127AB}" presName="spacing" presStyleCnt="0"/>
      <dgm:spPr/>
    </dgm:pt>
    <dgm:pt modelId="{DE6F3418-B344-4EDA-93AA-D249953A41A9}" type="pres">
      <dgm:prSet presAssocID="{26E016D5-CF9C-43EC-A14A-8EA395C818E3}" presName="linNode" presStyleCnt="0"/>
      <dgm:spPr/>
    </dgm:pt>
    <dgm:pt modelId="{ABB669D3-B598-46E9-BB64-F9D00F60BF7F}" type="pres">
      <dgm:prSet presAssocID="{26E016D5-CF9C-43EC-A14A-8EA395C818E3}" presName="parentShp" presStyleLbl="node1" presStyleIdx="2" presStyleCnt="4">
        <dgm:presLayoutVars>
          <dgm:bulletEnabled val="1"/>
        </dgm:presLayoutVars>
      </dgm:prSet>
      <dgm:spPr/>
    </dgm:pt>
    <dgm:pt modelId="{72E94C1F-0F6D-4ECA-A0DB-52C1066CB081}" type="pres">
      <dgm:prSet presAssocID="{26E016D5-CF9C-43EC-A14A-8EA395C818E3}" presName="childShp" presStyleLbl="bgAccFollowNode1" presStyleIdx="2" presStyleCnt="4">
        <dgm:presLayoutVars>
          <dgm:bulletEnabled val="1"/>
        </dgm:presLayoutVars>
      </dgm:prSet>
      <dgm:spPr/>
    </dgm:pt>
    <dgm:pt modelId="{2FA393CB-FEA2-4A1C-A722-1852031D1617}" type="pres">
      <dgm:prSet presAssocID="{419BECCA-CADD-45E4-A4BC-65DA855CE17F}" presName="spacing" presStyleCnt="0"/>
      <dgm:spPr/>
    </dgm:pt>
    <dgm:pt modelId="{08A3B60C-E12D-4102-B6C4-E4CA18B48871}" type="pres">
      <dgm:prSet presAssocID="{EDCA7CF3-6945-4C7C-A3BC-EDBA10B2B13A}" presName="linNode" presStyleCnt="0"/>
      <dgm:spPr/>
    </dgm:pt>
    <dgm:pt modelId="{3D95968B-C3C0-4DAF-9E35-E07BD29EC55E}" type="pres">
      <dgm:prSet presAssocID="{EDCA7CF3-6945-4C7C-A3BC-EDBA10B2B13A}" presName="parentShp" presStyleLbl="node1" presStyleIdx="3" presStyleCnt="4">
        <dgm:presLayoutVars>
          <dgm:bulletEnabled val="1"/>
        </dgm:presLayoutVars>
      </dgm:prSet>
      <dgm:spPr/>
    </dgm:pt>
    <dgm:pt modelId="{98A17E92-7C50-4B38-B6FB-AECD87235FAD}" type="pres">
      <dgm:prSet presAssocID="{EDCA7CF3-6945-4C7C-A3BC-EDBA10B2B13A}" presName="childShp" presStyleLbl="bgAccFollowNode1" presStyleIdx="3" presStyleCnt="4">
        <dgm:presLayoutVars>
          <dgm:bulletEnabled val="1"/>
        </dgm:presLayoutVars>
      </dgm:prSet>
      <dgm:spPr/>
    </dgm:pt>
  </dgm:ptLst>
  <dgm:cxnLst>
    <dgm:cxn modelId="{B54D9702-5CBD-4E73-9620-9D69331A3E2B}" type="presOf" srcId="{898CC562-05C4-4869-91D3-87384B6FA65F}" destId="{CBB41712-D737-46FD-8F42-8F6BEDCB0962}" srcOrd="0" destOrd="2" presId="urn:microsoft.com/office/officeart/2005/8/layout/vList6"/>
    <dgm:cxn modelId="{AF2EF505-AAA5-40E5-ACF5-87482DF82C68}" srcId="{8D94631D-92BD-4E54-892D-3DA4C52AE34E}" destId="{26E016D5-CF9C-43EC-A14A-8EA395C818E3}" srcOrd="2" destOrd="0" parTransId="{16323B12-3857-48C9-849C-75807ACD4682}" sibTransId="{419BECCA-CADD-45E4-A4BC-65DA855CE17F}"/>
    <dgm:cxn modelId="{9294141B-43AD-49D2-ABF0-76356EFA0466}" srcId="{B2AC69B3-7AB8-4F54-B511-CBEDB2F19B82}" destId="{5C0A3AD0-EB69-45CE-B7A2-36299AC4E4D3}" srcOrd="1" destOrd="0" parTransId="{3038A475-C229-466C-B502-096C47BCAEBA}" sibTransId="{162DCF5B-E69F-4931-96C9-5EBE58097575}"/>
    <dgm:cxn modelId="{01DA181C-51B4-4F2B-8A5A-F8654CB3C6CD}" type="presOf" srcId="{26E016D5-CF9C-43EC-A14A-8EA395C818E3}" destId="{ABB669D3-B598-46E9-BB64-F9D00F60BF7F}" srcOrd="0" destOrd="0" presId="urn:microsoft.com/office/officeart/2005/8/layout/vList6"/>
    <dgm:cxn modelId="{538DB525-C682-442B-A696-63524DC07482}" type="presOf" srcId="{B2AC69B3-7AB8-4F54-B511-CBEDB2F19B82}" destId="{141A904E-997B-4C8F-9DDA-B9DDDA2178C6}" srcOrd="0" destOrd="0" presId="urn:microsoft.com/office/officeart/2005/8/layout/vList6"/>
    <dgm:cxn modelId="{DE113D29-0FE4-4E51-9E0C-0A98C61845DD}" type="presOf" srcId="{B742F603-8F92-4423-A555-B0384949141E}" destId="{52374590-1D70-414A-95A8-D6EB74D9F724}" srcOrd="0" destOrd="0" presId="urn:microsoft.com/office/officeart/2005/8/layout/vList6"/>
    <dgm:cxn modelId="{E2DBB35D-31BA-43D5-A38E-B8BE6B283F84}" srcId="{37A980C0-76F3-491C-9E56-D4250BA14077}" destId="{F363E576-9FA0-422E-82E8-83CB2A59FD39}" srcOrd="1" destOrd="0" parTransId="{4AB380F4-8602-4943-A3BA-788C8945F70D}" sibTransId="{26C50713-0474-466E-B7D2-073956743075}"/>
    <dgm:cxn modelId="{6C5A9662-B506-4408-B190-3E15CDAB4C9C}" srcId="{37A980C0-76F3-491C-9E56-D4250BA14077}" destId="{79DCF5CF-0BDE-48E0-BED0-726EE9D24749}" srcOrd="2" destOrd="0" parTransId="{1CEBE798-8910-41BE-BF19-A2AF538CBC9C}" sibTransId="{7E0C30F4-9EDD-4BA8-8DBA-BC540124B2E0}"/>
    <dgm:cxn modelId="{5F183363-78CF-454A-B704-7DF74E30CFB0}" type="presOf" srcId="{027A4FB3-CEED-46D5-9C53-A2F10186616A}" destId="{CBB41712-D737-46FD-8F42-8F6BEDCB0962}" srcOrd="0" destOrd="0" presId="urn:microsoft.com/office/officeart/2005/8/layout/vList6"/>
    <dgm:cxn modelId="{6C729963-8B1B-4610-B7DB-89D59E8C3030}" type="presOf" srcId="{79DCF5CF-0BDE-48E0-BED0-726EE9D24749}" destId="{52374590-1D70-414A-95A8-D6EB74D9F724}" srcOrd="0" destOrd="2" presId="urn:microsoft.com/office/officeart/2005/8/layout/vList6"/>
    <dgm:cxn modelId="{8A21A248-3020-490B-8E14-A7AC8491155C}" srcId="{26E016D5-CF9C-43EC-A14A-8EA395C818E3}" destId="{E8D8FD07-E6F0-4142-907F-DE7530B67BFF}" srcOrd="1" destOrd="0" parTransId="{66F950D0-A93B-42E0-898B-02054BB92450}" sibTransId="{3582500E-C38D-48F5-8E2E-B7C42E024F8B}"/>
    <dgm:cxn modelId="{D9312D6A-9037-4F2B-A1C9-B1235B030C68}" srcId="{8D94631D-92BD-4E54-892D-3DA4C52AE34E}" destId="{37A980C0-76F3-491C-9E56-D4250BA14077}" srcOrd="1" destOrd="0" parTransId="{CED95173-B6B2-4D45-9BF6-399DC995ECD9}" sibTransId="{A701AFB6-C93B-4F9C-9C8C-0838275127AB}"/>
    <dgm:cxn modelId="{1B247C6B-D5F5-4DD4-8CB9-1AA965241205}" type="presOf" srcId="{8D94631D-92BD-4E54-892D-3DA4C52AE34E}" destId="{79BC993F-CB8D-4572-B5AA-264302DBA10B}" srcOrd="0" destOrd="0" presId="urn:microsoft.com/office/officeart/2005/8/layout/vList6"/>
    <dgm:cxn modelId="{6809D76E-651F-40F8-8CBF-FCFA11DEE70E}" type="presOf" srcId="{3D7AB250-D962-4386-AF4B-893BD1898CFF}" destId="{72E94C1F-0F6D-4ECA-A0DB-52C1066CB081}" srcOrd="0" destOrd="0" presId="urn:microsoft.com/office/officeart/2005/8/layout/vList6"/>
    <dgm:cxn modelId="{0CAC9F72-F943-4B04-9D22-9794F5C95223}" srcId="{8D94631D-92BD-4E54-892D-3DA4C52AE34E}" destId="{EDCA7CF3-6945-4C7C-A3BC-EDBA10B2B13A}" srcOrd="3" destOrd="0" parTransId="{D3CCC3F4-0D36-46F0-9CA4-2C297D20E652}" sibTransId="{DA1837A9-E15C-4D1F-A85D-8414D0D5BA6D}"/>
    <dgm:cxn modelId="{9EA8627E-1A55-4EF4-A839-C5D21B8214F1}" srcId="{B2AC69B3-7AB8-4F54-B511-CBEDB2F19B82}" destId="{898CC562-05C4-4869-91D3-87384B6FA65F}" srcOrd="2" destOrd="0" parTransId="{CC22162D-80E9-472E-BC6B-2556794C26CC}" sibTransId="{A1C7DB2F-2DCB-41E5-B5CE-8016FAFCF471}"/>
    <dgm:cxn modelId="{5AF88394-84D4-43EF-84A0-BDF73CE2AC91}" type="presOf" srcId="{2B0E08DF-9CC3-409C-9850-EDC49D11B90B}" destId="{98A17E92-7C50-4B38-B6FB-AECD87235FAD}" srcOrd="0" destOrd="1" presId="urn:microsoft.com/office/officeart/2005/8/layout/vList6"/>
    <dgm:cxn modelId="{67B4979C-3EE2-474B-8310-5C61D81972E0}" type="presOf" srcId="{E8D8FD07-E6F0-4142-907F-DE7530B67BFF}" destId="{72E94C1F-0F6D-4ECA-A0DB-52C1066CB081}" srcOrd="0" destOrd="1" presId="urn:microsoft.com/office/officeart/2005/8/layout/vList6"/>
    <dgm:cxn modelId="{FA0FAE9D-E6C0-4D66-95E9-53D31D1EA830}" type="presOf" srcId="{5CC98916-EA76-449E-A0A7-F15336BFC6EA}" destId="{98A17E92-7C50-4B38-B6FB-AECD87235FAD}" srcOrd="0" destOrd="2" presId="urn:microsoft.com/office/officeart/2005/8/layout/vList6"/>
    <dgm:cxn modelId="{961761A2-0531-42EA-B798-0C9E64AA0551}" srcId="{37A980C0-76F3-491C-9E56-D4250BA14077}" destId="{B742F603-8F92-4423-A555-B0384949141E}" srcOrd="0" destOrd="0" parTransId="{A511287E-E847-491B-B405-93646480EE91}" sibTransId="{8955D87B-0BC6-47C2-9F62-0E25D9B3A861}"/>
    <dgm:cxn modelId="{DFEB52A3-B136-44B0-8964-BFAF1D9B466B}" srcId="{26E016D5-CF9C-43EC-A14A-8EA395C818E3}" destId="{3D7AB250-D962-4386-AF4B-893BD1898CFF}" srcOrd="0" destOrd="0" parTransId="{28ED91B3-A914-4023-9218-FD517FF1CD5E}" sibTransId="{B4544FB2-15E0-489A-A657-0D181C599226}"/>
    <dgm:cxn modelId="{48FF49AC-D86E-4FA5-881E-DE94DB45381F}" type="presOf" srcId="{F363E576-9FA0-422E-82E8-83CB2A59FD39}" destId="{52374590-1D70-414A-95A8-D6EB74D9F724}" srcOrd="0" destOrd="1" presId="urn:microsoft.com/office/officeart/2005/8/layout/vList6"/>
    <dgm:cxn modelId="{A5BC3FAD-E9C8-423B-B728-0ED5C3EE4622}" srcId="{8D94631D-92BD-4E54-892D-3DA4C52AE34E}" destId="{B2AC69B3-7AB8-4F54-B511-CBEDB2F19B82}" srcOrd="0" destOrd="0" parTransId="{486DFA82-2656-419E-A73F-967E3BDF3C8F}" sibTransId="{21506990-15C6-41FC-9D26-58DBF1C2BA1B}"/>
    <dgm:cxn modelId="{58C787C2-EACB-4638-865F-19000AE781B5}" srcId="{B2AC69B3-7AB8-4F54-B511-CBEDB2F19B82}" destId="{027A4FB3-CEED-46D5-9C53-A2F10186616A}" srcOrd="0" destOrd="0" parTransId="{C2CFC72F-B31C-41B4-BF9E-E76F40FD692A}" sibTransId="{4B355E8E-E396-46E1-B18A-986640318108}"/>
    <dgm:cxn modelId="{C0F452C8-0489-4C28-94B9-82C562D5C7D5}" type="presOf" srcId="{5C0A3AD0-EB69-45CE-B7A2-36299AC4E4D3}" destId="{CBB41712-D737-46FD-8F42-8F6BEDCB0962}" srcOrd="0" destOrd="1" presId="urn:microsoft.com/office/officeart/2005/8/layout/vList6"/>
    <dgm:cxn modelId="{2926BECE-B313-44A3-BCE1-C4557866865B}" srcId="{EDCA7CF3-6945-4C7C-A3BC-EDBA10B2B13A}" destId="{5CC98916-EA76-449E-A0A7-F15336BFC6EA}" srcOrd="2" destOrd="0" parTransId="{4A42BEF1-82E3-4ACA-B721-2D39082C5604}" sibTransId="{96401846-3A58-4F6F-A7D3-5E4164AD6B53}"/>
    <dgm:cxn modelId="{353BE7CF-1D74-4CE8-8FDE-98EA202ABFF7}" type="presOf" srcId="{37A980C0-76F3-491C-9E56-D4250BA14077}" destId="{34005B17-5C30-4E4A-A8ED-67C213AE0F71}" srcOrd="0" destOrd="0" presId="urn:microsoft.com/office/officeart/2005/8/layout/vList6"/>
    <dgm:cxn modelId="{562B14D8-22F1-46B0-BDC6-B06EE1A4DDDD}" type="presOf" srcId="{B329A998-85CC-4BB7-912C-896C768711B0}" destId="{72E94C1F-0F6D-4ECA-A0DB-52C1066CB081}" srcOrd="0" destOrd="2" presId="urn:microsoft.com/office/officeart/2005/8/layout/vList6"/>
    <dgm:cxn modelId="{FD11EAE5-3F6A-4B73-B937-790A1210323F}" type="presOf" srcId="{54C5C013-92A5-4E96-8473-44B3E9437DF6}" destId="{98A17E92-7C50-4B38-B6FB-AECD87235FAD}" srcOrd="0" destOrd="0" presId="urn:microsoft.com/office/officeart/2005/8/layout/vList6"/>
    <dgm:cxn modelId="{0C249AE7-49BC-4788-807E-D568084753DD}" srcId="{26E016D5-CF9C-43EC-A14A-8EA395C818E3}" destId="{B329A998-85CC-4BB7-912C-896C768711B0}" srcOrd="2" destOrd="0" parTransId="{124DE7AD-2923-4712-9868-F53294C08BC2}" sibTransId="{B4744A39-1694-4D22-8F3E-373E7B0EFEF1}"/>
    <dgm:cxn modelId="{5CDEBAF2-D47A-442D-8DDC-F9EC525C2F39}" srcId="{EDCA7CF3-6945-4C7C-A3BC-EDBA10B2B13A}" destId="{2B0E08DF-9CC3-409C-9850-EDC49D11B90B}" srcOrd="1" destOrd="0" parTransId="{06251B50-AFB4-4BD6-AC41-4CC465021833}" sibTransId="{881A5377-8A3D-41E4-973C-72C46900D430}"/>
    <dgm:cxn modelId="{754C49F3-F726-4BAE-8BF0-3BB37A26BA87}" srcId="{EDCA7CF3-6945-4C7C-A3BC-EDBA10B2B13A}" destId="{54C5C013-92A5-4E96-8473-44B3E9437DF6}" srcOrd="0" destOrd="0" parTransId="{E52CE3F4-2B2E-40D5-88DF-289C892947D6}" sibTransId="{FDA0BFA6-13A7-4545-8B52-CA4DC7ECD5E3}"/>
    <dgm:cxn modelId="{CC649CFA-7A86-443F-ADA9-F92E9303E932}" type="presOf" srcId="{EDCA7CF3-6945-4C7C-A3BC-EDBA10B2B13A}" destId="{3D95968B-C3C0-4DAF-9E35-E07BD29EC55E}" srcOrd="0" destOrd="0" presId="urn:microsoft.com/office/officeart/2005/8/layout/vList6"/>
    <dgm:cxn modelId="{A06B96BE-846B-49C6-91E7-7400592B0E46}" type="presParOf" srcId="{79BC993F-CB8D-4572-B5AA-264302DBA10B}" destId="{130D1D96-500C-426C-87C2-1FB93AD608B8}" srcOrd="0" destOrd="0" presId="urn:microsoft.com/office/officeart/2005/8/layout/vList6"/>
    <dgm:cxn modelId="{10B95B92-434C-447C-8389-359091B4B6AB}" type="presParOf" srcId="{130D1D96-500C-426C-87C2-1FB93AD608B8}" destId="{141A904E-997B-4C8F-9DDA-B9DDDA2178C6}" srcOrd="0" destOrd="0" presId="urn:microsoft.com/office/officeart/2005/8/layout/vList6"/>
    <dgm:cxn modelId="{8AE8020C-A93E-43B9-B8DC-4222936F3A39}" type="presParOf" srcId="{130D1D96-500C-426C-87C2-1FB93AD608B8}" destId="{CBB41712-D737-46FD-8F42-8F6BEDCB0962}" srcOrd="1" destOrd="0" presId="urn:microsoft.com/office/officeart/2005/8/layout/vList6"/>
    <dgm:cxn modelId="{F341F3B2-C1D1-45AA-AB4B-52476693AE29}" type="presParOf" srcId="{79BC993F-CB8D-4572-B5AA-264302DBA10B}" destId="{1A5AC568-DDE7-4E55-B6AC-9C693FBC4955}" srcOrd="1" destOrd="0" presId="urn:microsoft.com/office/officeart/2005/8/layout/vList6"/>
    <dgm:cxn modelId="{F3B60C69-9A79-4C91-9E85-247787FC3635}" type="presParOf" srcId="{79BC993F-CB8D-4572-B5AA-264302DBA10B}" destId="{8099FEA6-C091-49EC-9C06-927C4E5894F4}" srcOrd="2" destOrd="0" presId="urn:microsoft.com/office/officeart/2005/8/layout/vList6"/>
    <dgm:cxn modelId="{CC8C5681-BE04-4125-A83C-03EB2D1E2875}" type="presParOf" srcId="{8099FEA6-C091-49EC-9C06-927C4E5894F4}" destId="{34005B17-5C30-4E4A-A8ED-67C213AE0F71}" srcOrd="0" destOrd="0" presId="urn:microsoft.com/office/officeart/2005/8/layout/vList6"/>
    <dgm:cxn modelId="{657B5B4F-DAF9-455B-B30D-4340D97A1C49}" type="presParOf" srcId="{8099FEA6-C091-49EC-9C06-927C4E5894F4}" destId="{52374590-1D70-414A-95A8-D6EB74D9F724}" srcOrd="1" destOrd="0" presId="urn:microsoft.com/office/officeart/2005/8/layout/vList6"/>
    <dgm:cxn modelId="{319A93DE-54D9-42BF-AD33-7FAB233F9645}" type="presParOf" srcId="{79BC993F-CB8D-4572-B5AA-264302DBA10B}" destId="{654C3F6A-A9F9-41BF-BB3E-7BAAED6E8F00}" srcOrd="3" destOrd="0" presId="urn:microsoft.com/office/officeart/2005/8/layout/vList6"/>
    <dgm:cxn modelId="{6DD6A7B0-13C0-473C-832D-9FCCF7645BD0}" type="presParOf" srcId="{79BC993F-CB8D-4572-B5AA-264302DBA10B}" destId="{DE6F3418-B344-4EDA-93AA-D249953A41A9}" srcOrd="4" destOrd="0" presId="urn:microsoft.com/office/officeart/2005/8/layout/vList6"/>
    <dgm:cxn modelId="{DDE80D88-FE81-433F-9EDD-6D7A16BE7C00}" type="presParOf" srcId="{DE6F3418-B344-4EDA-93AA-D249953A41A9}" destId="{ABB669D3-B598-46E9-BB64-F9D00F60BF7F}" srcOrd="0" destOrd="0" presId="urn:microsoft.com/office/officeart/2005/8/layout/vList6"/>
    <dgm:cxn modelId="{44F8B167-8FCB-49DC-9CE7-5B86A7F4CA4E}" type="presParOf" srcId="{DE6F3418-B344-4EDA-93AA-D249953A41A9}" destId="{72E94C1F-0F6D-4ECA-A0DB-52C1066CB081}" srcOrd="1" destOrd="0" presId="urn:microsoft.com/office/officeart/2005/8/layout/vList6"/>
    <dgm:cxn modelId="{78D144E6-077B-4B67-BEED-562FCCB288D3}" type="presParOf" srcId="{79BC993F-CB8D-4572-B5AA-264302DBA10B}" destId="{2FA393CB-FEA2-4A1C-A722-1852031D1617}" srcOrd="5" destOrd="0" presId="urn:microsoft.com/office/officeart/2005/8/layout/vList6"/>
    <dgm:cxn modelId="{6C7F7BB4-F77A-4FAB-AD18-01EFEE047E5F}" type="presParOf" srcId="{79BC993F-CB8D-4572-B5AA-264302DBA10B}" destId="{08A3B60C-E12D-4102-B6C4-E4CA18B48871}" srcOrd="6" destOrd="0" presId="urn:microsoft.com/office/officeart/2005/8/layout/vList6"/>
    <dgm:cxn modelId="{2ED794A9-A36D-49D6-B98A-0C6AE71C0F4E}" type="presParOf" srcId="{08A3B60C-E12D-4102-B6C4-E4CA18B48871}" destId="{3D95968B-C3C0-4DAF-9E35-E07BD29EC55E}" srcOrd="0" destOrd="0" presId="urn:microsoft.com/office/officeart/2005/8/layout/vList6"/>
    <dgm:cxn modelId="{6C1EE3DC-6658-496E-B669-B25FB0235AC4}" type="presParOf" srcId="{08A3B60C-E12D-4102-B6C4-E4CA18B48871}" destId="{98A17E92-7C50-4B38-B6FB-AECD87235FA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41712-D737-46FD-8F42-8F6BEDCB0962}">
      <dsp:nvSpPr>
        <dsp:cNvPr id="0" name=""/>
        <dsp:cNvSpPr/>
      </dsp:nvSpPr>
      <dsp:spPr>
        <a:xfrm>
          <a:off x="4206240" y="1180"/>
          <a:ext cx="6309360" cy="9366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Fluid loss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Hemorrhage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Burns</a:t>
          </a:r>
          <a:endParaRPr lang="en-US" sz="1400" b="1" kern="1200" dirty="0"/>
        </a:p>
      </dsp:txBody>
      <dsp:txXfrm>
        <a:off x="4206240" y="118262"/>
        <a:ext cx="5958113" cy="702495"/>
      </dsp:txXfrm>
    </dsp:sp>
    <dsp:sp modelId="{141A904E-997B-4C8F-9DDA-B9DDDA2178C6}">
      <dsp:nvSpPr>
        <dsp:cNvPr id="0" name=""/>
        <dsp:cNvSpPr/>
      </dsp:nvSpPr>
      <dsp:spPr>
        <a:xfrm>
          <a:off x="0" y="1180"/>
          <a:ext cx="4206240" cy="9366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alibri Light" panose="020F0302020204030204"/>
            </a:rPr>
            <a:t>Hypovolemic</a:t>
          </a:r>
          <a:endParaRPr lang="en-US" sz="4700" kern="1200" dirty="0"/>
        </a:p>
      </dsp:txBody>
      <dsp:txXfrm>
        <a:off x="45724" y="46904"/>
        <a:ext cx="4114792" cy="845211"/>
      </dsp:txXfrm>
    </dsp:sp>
    <dsp:sp modelId="{52374590-1D70-414A-95A8-D6EB74D9F724}">
      <dsp:nvSpPr>
        <dsp:cNvPr id="0" name=""/>
        <dsp:cNvSpPr/>
      </dsp:nvSpPr>
      <dsp:spPr>
        <a:xfrm>
          <a:off x="4206240" y="1031505"/>
          <a:ext cx="6309360" cy="9366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2246587"/>
            <a:satOff val="-7611"/>
            <a:lumOff val="-97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2246587"/>
              <a:satOff val="-7611"/>
              <a:lumOff val="-9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Sepsis</a:t>
          </a:r>
          <a:endParaRPr lang="en-US" sz="1400" b="1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Anaphylaxis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Drug ingestions</a:t>
          </a:r>
        </a:p>
      </dsp:txBody>
      <dsp:txXfrm>
        <a:off x="4206240" y="1148587"/>
        <a:ext cx="5958113" cy="702495"/>
      </dsp:txXfrm>
    </dsp:sp>
    <dsp:sp modelId="{34005B17-5C30-4E4A-A8ED-67C213AE0F71}">
      <dsp:nvSpPr>
        <dsp:cNvPr id="0" name=""/>
        <dsp:cNvSpPr/>
      </dsp:nvSpPr>
      <dsp:spPr>
        <a:xfrm>
          <a:off x="0" y="1031505"/>
          <a:ext cx="4206240" cy="936659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alibri Light" panose="020F0302020204030204"/>
            </a:rPr>
            <a:t>Distributive</a:t>
          </a:r>
          <a:endParaRPr lang="en-US" sz="4700" kern="1200" dirty="0"/>
        </a:p>
      </dsp:txBody>
      <dsp:txXfrm>
        <a:off x="45724" y="1077229"/>
        <a:ext cx="4114792" cy="845211"/>
      </dsp:txXfrm>
    </dsp:sp>
    <dsp:sp modelId="{72E94C1F-0F6D-4ECA-A0DB-52C1066CB081}">
      <dsp:nvSpPr>
        <dsp:cNvPr id="0" name=""/>
        <dsp:cNvSpPr/>
      </dsp:nvSpPr>
      <dsp:spPr>
        <a:xfrm>
          <a:off x="4206240" y="2061830"/>
          <a:ext cx="6309360" cy="9366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4493175"/>
            <a:satOff val="-15221"/>
            <a:lumOff val="-195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4493175"/>
              <a:satOff val="-15221"/>
              <a:lumOff val="-19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Acute MI/Post cardiotomy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Arrhythmias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Myocarditis</a:t>
          </a:r>
          <a:endParaRPr lang="en-US" sz="1400" b="1" kern="1200" dirty="0"/>
        </a:p>
      </dsp:txBody>
      <dsp:txXfrm>
        <a:off x="4206240" y="2178912"/>
        <a:ext cx="5958113" cy="702495"/>
      </dsp:txXfrm>
    </dsp:sp>
    <dsp:sp modelId="{ABB669D3-B598-46E9-BB64-F9D00F60BF7F}">
      <dsp:nvSpPr>
        <dsp:cNvPr id="0" name=""/>
        <dsp:cNvSpPr/>
      </dsp:nvSpPr>
      <dsp:spPr>
        <a:xfrm>
          <a:off x="0" y="2061830"/>
          <a:ext cx="4206240" cy="936659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alibri Light" panose="020F0302020204030204"/>
            </a:rPr>
            <a:t>Cardiogenic</a:t>
          </a:r>
          <a:endParaRPr lang="en-US" sz="4700" kern="1200" dirty="0"/>
        </a:p>
      </dsp:txBody>
      <dsp:txXfrm>
        <a:off x="45724" y="2107554"/>
        <a:ext cx="4114792" cy="845211"/>
      </dsp:txXfrm>
    </dsp:sp>
    <dsp:sp modelId="{98A17E92-7C50-4B38-B6FB-AECD87235FAD}">
      <dsp:nvSpPr>
        <dsp:cNvPr id="0" name=""/>
        <dsp:cNvSpPr/>
      </dsp:nvSpPr>
      <dsp:spPr>
        <a:xfrm>
          <a:off x="4206240" y="3092156"/>
          <a:ext cx="6309360" cy="9366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6739762"/>
              <a:satOff val="-22832"/>
              <a:lumOff val="-29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Tamponade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Pneumothorax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latin typeface="Calibri Light" panose="020F0302020204030204"/>
            </a:rPr>
            <a:t>Pulmonary Embolism</a:t>
          </a:r>
        </a:p>
      </dsp:txBody>
      <dsp:txXfrm>
        <a:off x="4206240" y="3209238"/>
        <a:ext cx="5958113" cy="702495"/>
      </dsp:txXfrm>
    </dsp:sp>
    <dsp:sp modelId="{3D95968B-C3C0-4DAF-9E35-E07BD29EC55E}">
      <dsp:nvSpPr>
        <dsp:cNvPr id="0" name=""/>
        <dsp:cNvSpPr/>
      </dsp:nvSpPr>
      <dsp:spPr>
        <a:xfrm>
          <a:off x="0" y="3092156"/>
          <a:ext cx="4206240" cy="9366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700" kern="1200" dirty="0">
              <a:latin typeface="Calibri Light" panose="020F0302020204030204"/>
            </a:rPr>
            <a:t>Obstructive</a:t>
          </a:r>
        </a:p>
      </dsp:txBody>
      <dsp:txXfrm>
        <a:off x="45724" y="3137880"/>
        <a:ext cx="4114792" cy="845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90F8-0E75-EE45-9195-7C8C89FF7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2290"/>
            <a:ext cx="9144000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rgbClr val="075080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E6E5C-102E-4749-85B4-3A51E6A9D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51965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6EAE1-6BFC-6446-943F-7F22DCAFF0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908" y="478186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49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an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0CD39-191C-7943-9763-9A6C6D2D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B4284-9183-654F-B2C2-0FDC66E83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rgbClr val="81C34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B2D09B-98DD-FC4A-93B6-9279D5D985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2908" y="478186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28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Triangle 2">
            <a:extLst>
              <a:ext uri="{FF2B5EF4-FFF2-40B4-BE49-F238E27FC236}">
                <a16:creationId xmlns:a16="http://schemas.microsoft.com/office/drawing/2014/main" id="{16A8F002-6A00-D946-9DF2-8F69CB188FDD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098" y="2361743"/>
            <a:ext cx="7242313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098" y="4841418"/>
            <a:ext cx="7242313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719222-797D-3444-BEBD-19A71FCFA2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32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4091"/>
            <a:ext cx="9144000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3766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D6DDB9D4-EBB3-0141-A850-F32AA8F8DFC7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27D97B-661A-CF41-AA7F-3FA954A555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109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313" y="354037"/>
            <a:ext cx="6937889" cy="2387600"/>
          </a:xfrm>
        </p:spPr>
        <p:txBody>
          <a:bodyPr anchor="b">
            <a:normAutofit/>
          </a:bodyPr>
          <a:lstStyle>
            <a:lvl1pPr algn="ctr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0313" y="2833712"/>
            <a:ext cx="6937889" cy="1655762"/>
          </a:xfrm>
        </p:spPr>
        <p:txBody>
          <a:bodyPr>
            <a:normAutofit/>
          </a:bodyPr>
          <a:lstStyle>
            <a:lvl1pPr marL="0" indent="0" algn="ctr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84EDF6D2-2AD9-1341-A0D2-16070966B4BA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0615FE-BD43-DF4A-A7AA-9C130B051A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91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3B66BC5-B963-8A45-8364-1C9501765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303" y="367752"/>
            <a:ext cx="5900532" cy="3924395"/>
          </a:xfrm>
        </p:spPr>
        <p:txBody>
          <a:bodyPr anchor="b">
            <a:normAutofit/>
          </a:bodyPr>
          <a:lstStyle>
            <a:lvl1pPr algn="l">
              <a:defRPr sz="3713" b="1" i="0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AF6FD3E-9D3D-B14D-9831-6524C36903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04" y="4442794"/>
            <a:ext cx="5764696" cy="1597189"/>
          </a:xfrm>
        </p:spPr>
        <p:txBody>
          <a:bodyPr>
            <a:normAutofit/>
          </a:bodyPr>
          <a:lstStyle>
            <a:lvl1pPr marL="0" indent="0" algn="l">
              <a:buNone/>
              <a:defRPr sz="1575">
                <a:solidFill>
                  <a:srgbClr val="075080"/>
                </a:solidFill>
                <a:latin typeface="Proxima Nova" panose="02000506030000020004" pitchFamily="2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8F049771-8B7E-E74D-8CB7-011F382C193C}"/>
              </a:ext>
            </a:extLst>
          </p:cNvPr>
          <p:cNvSpPr/>
          <p:nvPr userDrawn="1"/>
        </p:nvSpPr>
        <p:spPr>
          <a:xfrm flipH="1">
            <a:off x="4552337" y="4749346"/>
            <a:ext cx="7639663" cy="2113547"/>
          </a:xfrm>
          <a:prstGeom prst="rtTriangle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35000">
                <a:schemeClr val="bg1">
                  <a:alpha val="77000"/>
                </a:schemeClr>
              </a:gs>
              <a:gs pos="83000">
                <a:schemeClr val="bg1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8C4FB1-C30D-CD4D-9237-C180D94D4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66405" y="5491623"/>
            <a:ext cx="3926184" cy="108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0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0B6A732D-881A-7245-B421-BF02E6DE2CB7}"/>
              </a:ext>
            </a:extLst>
          </p:cNvPr>
          <p:cNvSpPr/>
          <p:nvPr userDrawn="1"/>
        </p:nvSpPr>
        <p:spPr>
          <a:xfrm rot="10800000">
            <a:off x="830424" y="1558212"/>
            <a:ext cx="11361576" cy="909958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0800000" flipH="1">
            <a:off x="2" y="-4890"/>
            <a:ext cx="12194860" cy="3139975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61" y="502752"/>
            <a:ext cx="10838265" cy="1055463"/>
          </a:xfrm>
        </p:spPr>
        <p:txBody>
          <a:bodyPr anchor="b"/>
          <a:lstStyle>
            <a:lvl1pPr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761" y="1799918"/>
            <a:ext cx="5430055" cy="1195213"/>
          </a:xfrm>
        </p:spPr>
        <p:txBody>
          <a:bodyPr/>
          <a:lstStyle>
            <a:lvl1pPr marL="0" indent="0">
              <a:buNone/>
              <a:defRPr sz="1350">
                <a:solidFill>
                  <a:srgbClr val="81C342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4041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413F28A6-D0C1-B049-A0B3-8908CE9838FB}"/>
              </a:ext>
            </a:extLst>
          </p:cNvPr>
          <p:cNvSpPr/>
          <p:nvPr userDrawn="1"/>
        </p:nvSpPr>
        <p:spPr>
          <a:xfrm rot="16200000" flipH="1">
            <a:off x="3615195" y="-3615190"/>
            <a:ext cx="4961615" cy="12192001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52396D0-4674-9045-9093-44B2420B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780" y="198713"/>
            <a:ext cx="6543245" cy="1861582"/>
          </a:xfrm>
        </p:spPr>
        <p:txBody>
          <a:bodyPr anchor="b"/>
          <a:lstStyle>
            <a:lvl1pPr algn="r">
              <a:defRPr sz="337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7365CF-E01B-6144-9E57-AA6F0C250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5973" y="2129542"/>
            <a:ext cx="5430055" cy="1299458"/>
          </a:xfrm>
        </p:spPr>
        <p:txBody>
          <a:bodyPr/>
          <a:lstStyle>
            <a:lvl1pPr marL="0" indent="0" algn="r">
              <a:buNone/>
              <a:defRPr sz="1350">
                <a:solidFill>
                  <a:srgbClr val="075080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85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3687" y="2818044"/>
            <a:ext cx="239848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6970" y="1784187"/>
            <a:ext cx="5519057" cy="4351338"/>
          </a:xfrm>
        </p:spPr>
        <p:txBody>
          <a:bodyPr/>
          <a:lstStyle>
            <a:lvl1pPr marL="289322" indent="-289322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A24622C3-5E9E-D346-8F96-1E0DE9C25970}"/>
              </a:ext>
            </a:extLst>
          </p:cNvPr>
          <p:cNvSpPr/>
          <p:nvPr userDrawn="1"/>
        </p:nvSpPr>
        <p:spPr>
          <a:xfrm flipV="1">
            <a:off x="3972106" y="2353764"/>
            <a:ext cx="1" cy="2254121"/>
          </a:xfrm>
          <a:prstGeom prst="line">
            <a:avLst/>
          </a:prstGeom>
          <a:ln w="34925">
            <a:solidFill>
              <a:schemeClr val="bg1"/>
            </a:solidFill>
            <a:miter lim="400000"/>
          </a:ln>
        </p:spPr>
        <p:txBody>
          <a:bodyPr lIns="28575" tIns="28575" rIns="28575" bIns="28575" anchor="ctr"/>
          <a:lstStyle/>
          <a:p>
            <a:pPr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36365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age-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8C03FDD6-46CC-1E49-A404-748D82D71DA3}"/>
              </a:ext>
            </a:extLst>
          </p:cNvPr>
          <p:cNvSpPr/>
          <p:nvPr userDrawn="1"/>
        </p:nvSpPr>
        <p:spPr>
          <a:xfrm rot="5400000" flipH="1">
            <a:off x="5917538" y="3050843"/>
            <a:ext cx="6435618" cy="1178705"/>
          </a:xfrm>
          <a:prstGeom prst="rtTriangle">
            <a:avLst/>
          </a:prstGeom>
          <a:solidFill>
            <a:srgbClr val="81C34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ight Triangle 6">
            <a:extLst>
              <a:ext uri="{FF2B5EF4-FFF2-40B4-BE49-F238E27FC236}">
                <a16:creationId xmlns:a16="http://schemas.microsoft.com/office/drawing/2014/main" id="{A7F42498-4621-B54F-9EBD-C43964478D69}"/>
              </a:ext>
            </a:extLst>
          </p:cNvPr>
          <p:cNvSpPr/>
          <p:nvPr userDrawn="1"/>
        </p:nvSpPr>
        <p:spPr>
          <a:xfrm rot="16200000" flipH="1">
            <a:off x="6295703" y="968701"/>
            <a:ext cx="6857999" cy="492060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4860" h="3525644">
                <a:moveTo>
                  <a:pt x="0" y="0"/>
                </a:moveTo>
                <a:lnTo>
                  <a:pt x="12194604" y="1744554"/>
                </a:lnTo>
                <a:cubicBezTo>
                  <a:pt x="12196099" y="2351516"/>
                  <a:pt x="12190505" y="2918682"/>
                  <a:pt x="12192000" y="3525644"/>
                </a:cubicBezTo>
                <a:lnTo>
                  <a:pt x="0" y="3525644"/>
                </a:lnTo>
                <a:lnTo>
                  <a:pt x="0" y="0"/>
                </a:ln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A83C119-1640-7042-BAAF-B3974CD23576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9415771" y="358582"/>
            <a:ext cx="2398487" cy="1325563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FC8228-0721-3D49-9065-94830BDB012D}"/>
              </a:ext>
            </a:extLst>
          </p:cNvPr>
          <p:cNvSpPr>
            <a:spLocks noGrp="1"/>
          </p:cNvSpPr>
          <p:nvPr userDrawn="1">
            <p:ph idx="1" hasCustomPrompt="1"/>
          </p:nvPr>
        </p:nvSpPr>
        <p:spPr>
          <a:xfrm>
            <a:off x="9415771" y="1708696"/>
            <a:ext cx="2398487" cy="2818831"/>
          </a:xfrm>
        </p:spPr>
        <p:txBody>
          <a:bodyPr>
            <a:normAutofit/>
          </a:bodyPr>
          <a:lstStyle>
            <a:lvl1pPr marL="289322" indent="-289322" algn="l">
              <a:buFont typeface="+mj-lt"/>
              <a:buAutoNum type="arabicPeriod"/>
              <a:defRPr sz="11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Welcome</a:t>
            </a:r>
          </a:p>
          <a:p>
            <a:pPr lvl="0"/>
            <a:r>
              <a:rPr lang="en-US" dirty="0"/>
              <a:t>Point One</a:t>
            </a:r>
          </a:p>
          <a:p>
            <a:pPr lvl="0"/>
            <a:r>
              <a:rPr lang="en-US" dirty="0"/>
              <a:t>Point Two</a:t>
            </a:r>
          </a:p>
          <a:p>
            <a:pPr lvl="0"/>
            <a:r>
              <a:rPr lang="en-US" dirty="0"/>
              <a:t>Point Three</a:t>
            </a:r>
          </a:p>
          <a:p>
            <a:pPr lvl="0"/>
            <a:r>
              <a:rPr lang="en-US" dirty="0"/>
              <a:t>Point Four</a:t>
            </a:r>
          </a:p>
          <a:p>
            <a:pPr lvl="0"/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4441066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EF59A923-87AF-BC41-899C-046E2E4ECA39}"/>
              </a:ext>
            </a:extLst>
          </p:cNvPr>
          <p:cNvSpPr/>
          <p:nvPr userDrawn="1"/>
        </p:nvSpPr>
        <p:spPr>
          <a:xfrm>
            <a:off x="5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972BEF-FABD-384B-9886-207A9DEC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953EE-0582-944F-9DCC-8D1CB4312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335A7478-F98E-5340-9B3F-FC77A5F1010D}"/>
              </a:ext>
            </a:extLst>
          </p:cNvPr>
          <p:cNvSpPr/>
          <p:nvPr userDrawn="1"/>
        </p:nvSpPr>
        <p:spPr>
          <a:xfrm flipH="1">
            <a:off x="838202" y="5266048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926950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F8F49-57E6-8147-ACC7-3F388DBF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89702-A92D-E148-8665-93CE1B4D8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7A496E-E8CF-AF40-A881-67122660A4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7A107690-0D15-A744-A05B-0B3937F5878B}"/>
              </a:ext>
            </a:extLst>
          </p:cNvPr>
          <p:cNvSpPr/>
          <p:nvPr userDrawn="1"/>
        </p:nvSpPr>
        <p:spPr>
          <a:xfrm>
            <a:off x="5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C04BBD68-2894-2D4F-B3C3-0E38EC727E17}"/>
              </a:ext>
            </a:extLst>
          </p:cNvPr>
          <p:cNvSpPr/>
          <p:nvPr userDrawn="1"/>
        </p:nvSpPr>
        <p:spPr>
          <a:xfrm flipH="1">
            <a:off x="838202" y="5266048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815606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4E6A-B5CD-FE40-A081-B88F26AC0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5D1E6-A89B-2E44-8187-B274E9883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81C34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D655B7-8289-7D4E-8271-6E831DA8F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441B20-128F-5446-B212-69D8907B56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>
                <a:solidFill>
                  <a:srgbClr val="81C342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668F55-ED0D-2B40-87F7-3A66654A27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EF6ED3C4-5304-8345-AA0F-FB19E9069AAE}"/>
              </a:ext>
            </a:extLst>
          </p:cNvPr>
          <p:cNvSpPr/>
          <p:nvPr userDrawn="1"/>
        </p:nvSpPr>
        <p:spPr>
          <a:xfrm>
            <a:off x="5" y="5952931"/>
            <a:ext cx="6469935" cy="909958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3B9CF755-301C-C947-885A-BC9A41838C8F}"/>
              </a:ext>
            </a:extLst>
          </p:cNvPr>
          <p:cNvSpPr/>
          <p:nvPr userDrawn="1"/>
        </p:nvSpPr>
        <p:spPr>
          <a:xfrm flipH="1">
            <a:off x="838202" y="5266048"/>
            <a:ext cx="11353799" cy="1596845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6226340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-1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380CD386-E90E-674A-861A-C793C3A2E586}"/>
              </a:ext>
            </a:extLst>
          </p:cNvPr>
          <p:cNvSpPr/>
          <p:nvPr userDrawn="1"/>
        </p:nvSpPr>
        <p:spPr>
          <a:xfrm rot="10800000">
            <a:off x="5776983" y="1347986"/>
            <a:ext cx="642620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D53BCA90-8D6B-FA4F-89E9-A9903809BA95}"/>
              </a:ext>
            </a:extLst>
          </p:cNvPr>
          <p:cNvSpPr/>
          <p:nvPr userDrawn="1"/>
        </p:nvSpPr>
        <p:spPr>
          <a:xfrm rot="10800000" flipH="1">
            <a:off x="1" y="0"/>
            <a:ext cx="12215811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F1AD52-EF37-3C46-B5D1-4AC37ABB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BC630B4-28E1-2440-8C71-824AA01BE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10515600" cy="377243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2878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94473916-2D7A-0F4F-8E76-2E3AA647ACEA}"/>
              </a:ext>
            </a:extLst>
          </p:cNvPr>
          <p:cNvSpPr/>
          <p:nvPr userDrawn="1"/>
        </p:nvSpPr>
        <p:spPr>
          <a:xfrm rot="10800000">
            <a:off x="5776983" y="1347986"/>
            <a:ext cx="6426200" cy="514680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2" name="Right Triangle 6">
            <a:extLst>
              <a:ext uri="{FF2B5EF4-FFF2-40B4-BE49-F238E27FC236}">
                <a16:creationId xmlns:a16="http://schemas.microsoft.com/office/drawing/2014/main" id="{91DCBB71-AB08-BF40-A1EE-002F719092A2}"/>
              </a:ext>
            </a:extLst>
          </p:cNvPr>
          <p:cNvSpPr/>
          <p:nvPr userDrawn="1"/>
        </p:nvSpPr>
        <p:spPr>
          <a:xfrm rot="10800000" flipH="1">
            <a:off x="1" y="0"/>
            <a:ext cx="12215811" cy="1849190"/>
          </a:xfrm>
          <a:custGeom>
            <a:avLst/>
            <a:gdLst>
              <a:gd name="connsiteX0" fmla="*/ 0 w 12192000"/>
              <a:gd name="connsiteY0" fmla="*/ 0 h 3525644"/>
              <a:gd name="connsiteX1" fmla="*/ 12192000 w 12192000"/>
              <a:gd name="connsiteY1" fmla="*/ 0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73339 w 12192000"/>
              <a:gd name="connsiteY1" fmla="*/ 1688841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2000"/>
              <a:gd name="connsiteY0" fmla="*/ 0 h 3525644"/>
              <a:gd name="connsiteX1" fmla="*/ 12187516 w 12192000"/>
              <a:gd name="connsiteY1" fmla="*/ 1704759 h 3525644"/>
              <a:gd name="connsiteX2" fmla="*/ 12192000 w 12192000"/>
              <a:gd name="connsiteY2" fmla="*/ 3525644 h 3525644"/>
              <a:gd name="connsiteX3" fmla="*/ 0 w 12192000"/>
              <a:gd name="connsiteY3" fmla="*/ 3525644 h 3525644"/>
              <a:gd name="connsiteX4" fmla="*/ 0 w 12192000"/>
              <a:gd name="connsiteY4" fmla="*/ 0 h 3525644"/>
              <a:gd name="connsiteX0" fmla="*/ 0 w 12194860"/>
              <a:gd name="connsiteY0" fmla="*/ 0 h 3525644"/>
              <a:gd name="connsiteX1" fmla="*/ 12194604 w 12194860"/>
              <a:gd name="connsiteY1" fmla="*/ 1744554 h 3525644"/>
              <a:gd name="connsiteX2" fmla="*/ 12192000 w 12194860"/>
              <a:gd name="connsiteY2" fmla="*/ 3525644 h 3525644"/>
              <a:gd name="connsiteX3" fmla="*/ 0 w 12194860"/>
              <a:gd name="connsiteY3" fmla="*/ 3525644 h 3525644"/>
              <a:gd name="connsiteX4" fmla="*/ 0 w 12194860"/>
              <a:gd name="connsiteY4" fmla="*/ 0 h 3525644"/>
              <a:gd name="connsiteX0" fmla="*/ 33867 w 12194860"/>
              <a:gd name="connsiteY0" fmla="*/ 0 h 2791075"/>
              <a:gd name="connsiteX1" fmla="*/ 12194604 w 12194860"/>
              <a:gd name="connsiteY1" fmla="*/ 1009985 h 2791075"/>
              <a:gd name="connsiteX2" fmla="*/ 12192000 w 12194860"/>
              <a:gd name="connsiteY2" fmla="*/ 2791075 h 2791075"/>
              <a:gd name="connsiteX3" fmla="*/ 0 w 12194860"/>
              <a:gd name="connsiteY3" fmla="*/ 2791075 h 2791075"/>
              <a:gd name="connsiteX4" fmla="*/ 33867 w 12194860"/>
              <a:gd name="connsiteY4" fmla="*/ 0 h 2791075"/>
              <a:gd name="connsiteX0" fmla="*/ 33867 w 12203182"/>
              <a:gd name="connsiteY0" fmla="*/ 0 h 2791075"/>
              <a:gd name="connsiteX1" fmla="*/ 12203071 w 12203182"/>
              <a:gd name="connsiteY1" fmla="*/ 713579 h 2791075"/>
              <a:gd name="connsiteX2" fmla="*/ 12192000 w 12203182"/>
              <a:gd name="connsiteY2" fmla="*/ 2791075 h 2791075"/>
              <a:gd name="connsiteX3" fmla="*/ 0 w 12203182"/>
              <a:gd name="connsiteY3" fmla="*/ 2791075 h 2791075"/>
              <a:gd name="connsiteX4" fmla="*/ 33867 w 12203182"/>
              <a:gd name="connsiteY4" fmla="*/ 0 h 2791075"/>
              <a:gd name="connsiteX0" fmla="*/ 0 w 12215810"/>
              <a:gd name="connsiteY0" fmla="*/ 0 h 2814666"/>
              <a:gd name="connsiteX1" fmla="*/ 12215699 w 12215810"/>
              <a:gd name="connsiteY1" fmla="*/ 737170 h 2814666"/>
              <a:gd name="connsiteX2" fmla="*/ 12204628 w 12215810"/>
              <a:gd name="connsiteY2" fmla="*/ 2814666 h 2814666"/>
              <a:gd name="connsiteX3" fmla="*/ 12628 w 12215810"/>
              <a:gd name="connsiteY3" fmla="*/ 2814666 h 2814666"/>
              <a:gd name="connsiteX4" fmla="*/ 0 w 12215810"/>
              <a:gd name="connsiteY4" fmla="*/ 0 h 281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5810" h="2814666">
                <a:moveTo>
                  <a:pt x="0" y="0"/>
                </a:moveTo>
                <a:lnTo>
                  <a:pt x="12215699" y="737170"/>
                </a:lnTo>
                <a:cubicBezTo>
                  <a:pt x="12217194" y="1344132"/>
                  <a:pt x="12203133" y="2207704"/>
                  <a:pt x="12204628" y="2814666"/>
                </a:cubicBezTo>
                <a:lnTo>
                  <a:pt x="12628" y="2814666"/>
                </a:lnTo>
                <a:cubicBezTo>
                  <a:pt x="8419" y="1876444"/>
                  <a:pt x="4209" y="938222"/>
                  <a:pt x="0" y="0"/>
                </a:cubicBezTo>
                <a:close/>
              </a:path>
            </a:pathLst>
          </a:cu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13" dirty="0"/>
              <a:t>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6F0901-4F92-8441-8D26-F74CC3F05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87A32D-F0A2-C547-84E2-1370140CF5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3267"/>
            <a:ext cx="5181600" cy="4053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83FE6A3-4AEB-9B41-82EA-C579B5C042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3267"/>
            <a:ext cx="5181600" cy="405369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12516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B4A33-BA02-6D4B-955F-182C5661E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7363FC-DD18-684D-8DB3-5D7E1BFFB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6D6DD-ECCB-034C-B0E3-E5043DB300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FAEDBE93-2563-2345-91FE-0F6A4CAC9CE6}"/>
              </a:ext>
            </a:extLst>
          </p:cNvPr>
          <p:cNvSpPr/>
          <p:nvPr userDrawn="1"/>
        </p:nvSpPr>
        <p:spPr>
          <a:xfrm>
            <a:off x="5" y="5408166"/>
            <a:ext cx="10343321" cy="1454727"/>
          </a:xfrm>
          <a:prstGeom prst="rtTriangle">
            <a:avLst/>
          </a:prstGeom>
          <a:solidFill>
            <a:srgbClr val="81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Right Triangle 7">
            <a:extLst>
              <a:ext uri="{FF2B5EF4-FFF2-40B4-BE49-F238E27FC236}">
                <a16:creationId xmlns:a16="http://schemas.microsoft.com/office/drawing/2014/main" id="{B729290B-EDBD-2449-B2B6-12BE30164801}"/>
              </a:ext>
            </a:extLst>
          </p:cNvPr>
          <p:cNvSpPr/>
          <p:nvPr userDrawn="1"/>
        </p:nvSpPr>
        <p:spPr>
          <a:xfrm flipH="1">
            <a:off x="1848680" y="5408166"/>
            <a:ext cx="10343321" cy="1454727"/>
          </a:xfrm>
          <a:prstGeom prst="rtTriangle">
            <a:avLst/>
          </a:prstGeom>
          <a:solidFill>
            <a:srgbClr val="075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952457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6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9" r:id="rId2"/>
    <p:sldLayoutId id="2147483674" r:id="rId3"/>
    <p:sldLayoutId id="2147483678" r:id="rId4"/>
    <p:sldLayoutId id="2147483680" r:id="rId5"/>
    <p:sldLayoutId id="2147483676" r:id="rId6"/>
    <p:sldLayoutId id="2147483677" r:id="rId7"/>
    <p:sldLayoutId id="2147483675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B758C-8C43-EE4D-A797-642333E76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BD9BE-FA1C-BB4E-B654-BE0EC2DB5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10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1" r:id="rId4"/>
    <p:sldLayoutId id="2147483663" r:id="rId5"/>
    <p:sldLayoutId id="2147483668" r:id="rId6"/>
    <p:sldLayoutId id="2147483666" r:id="rId7"/>
    <p:sldLayoutId id="2147483667" r:id="rId8"/>
    <p:sldLayoutId id="2147483650" r:id="rId9"/>
    <p:sldLayoutId id="2147483664" r:id="rId10"/>
    <p:sldLayoutId id="2147483662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65" r:id="rId17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rgbClr val="075080"/>
          </a:solidFill>
          <a:latin typeface="Proxima Nova" panose="02000506030000020004" pitchFamily="2" charset="0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Proxima Nova" panose="02000506030000020004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18" Type="http://schemas.openxmlformats.org/officeDocument/2006/relationships/image" Target="../media/image5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17" Type="http://schemas.openxmlformats.org/officeDocument/2006/relationships/image" Target="../media/image4.png"/><Relationship Id="rId2" Type="http://schemas.openxmlformats.org/officeDocument/2006/relationships/image" Target="../media/image8.png"/><Relationship Id="rId16" Type="http://schemas.openxmlformats.org/officeDocument/2006/relationships/image" Target="../media/image21.sv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631" y="3357823"/>
            <a:ext cx="7080738" cy="1506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 Light"/>
              </a:rPr>
              <a:t>Hypotension and Shock:</a:t>
            </a:r>
            <a:br>
              <a:rPr lang="en-US" sz="4800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 Light"/>
              </a:rPr>
            </a:br>
            <a:r>
              <a:rPr lang="en-US" sz="4800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 Light"/>
              </a:rPr>
              <a:t>Pressors/Inotropes</a:t>
            </a:r>
            <a:endParaRPr lang="en-US" sz="48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1A7C0CB-2022-E99D-4ECE-8AE4A9351ADA}"/>
              </a:ext>
            </a:extLst>
          </p:cNvPr>
          <p:cNvSpPr txBox="1">
            <a:spLocks/>
          </p:cNvSpPr>
          <p:nvPr/>
        </p:nvSpPr>
        <p:spPr>
          <a:xfrm>
            <a:off x="2555631" y="2000737"/>
            <a:ext cx="7080738" cy="15139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75" kern="1200">
                <a:solidFill>
                  <a:schemeClr val="bg1"/>
                </a:solidFill>
                <a:latin typeface="Proxima Nova" panose="02000506030000020004" pitchFamily="2" charset="0"/>
                <a:ea typeface="+mj-ea"/>
                <a:cs typeface="+mj-cs"/>
              </a:defRPr>
            </a:lvl1pPr>
          </a:lstStyle>
          <a:p>
            <a:pPr algn="ctr" defTabSz="914400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+mj-lt"/>
                <a:cs typeface="Calibri Light"/>
              </a:rPr>
              <a:t>ICU CURRICULUM</a:t>
            </a:r>
          </a:p>
        </p:txBody>
      </p:sp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B91D2E1C-0348-5D5D-1779-4B18F7F4B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229" y="736179"/>
            <a:ext cx="3098800" cy="87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8A83D-73AC-FEA7-B416-47247FA85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9417" y="370872"/>
            <a:ext cx="3197357" cy="26037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300" dirty="0">
                <a:latin typeface="Proxima Nova"/>
              </a:rPr>
              <a:t>Approach to Management of Shock</a:t>
            </a:r>
            <a:endParaRPr lang="en-US" sz="3300"/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9B19F9B-8DBC-185D-3674-D4595E64B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723" y="244870"/>
            <a:ext cx="5968825" cy="6459322"/>
          </a:xfrm>
        </p:spPr>
      </p:pic>
    </p:spTree>
    <p:extLst>
      <p:ext uri="{BB962C8B-B14F-4D97-AF65-F5344CB8AC3E}">
        <p14:creationId xmlns:p14="http://schemas.microsoft.com/office/powerpoint/2010/main" val="3908019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195D1-4062-6400-6DCE-EF19062A0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Vasopressors and Inotropes</a:t>
            </a:r>
            <a:endParaRPr lang="en-US" sz="3300" dirty="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38D4DA75-7625-AFC0-EFF5-12634EBA28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057" y="1962082"/>
            <a:ext cx="8753756" cy="4448396"/>
          </a:xfrm>
        </p:spPr>
      </p:pic>
    </p:spTree>
    <p:extLst>
      <p:ext uri="{BB962C8B-B14F-4D97-AF65-F5344CB8AC3E}">
        <p14:creationId xmlns:p14="http://schemas.microsoft.com/office/powerpoint/2010/main" val="123432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8175088" y="45795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C06D05-65B0-B762-E350-77617F09E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Vasopressors</a:t>
            </a:r>
            <a:endParaRPr lang="en-US" sz="4600" kern="1200" dirty="0">
              <a:solidFill>
                <a:schemeClr val="tx1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D399A-0FF7-A6B3-9D6F-8839FCF8A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939" y="1950809"/>
            <a:ext cx="7424861" cy="41029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40970" indent="-140970" defTabSz="565785">
              <a:spcBef>
                <a:spcPts val="619"/>
              </a:spcBef>
            </a:pPr>
            <a:r>
              <a:rPr lang="en-US" sz="1700" b="1" kern="1200" dirty="0">
                <a:latin typeface="Proxima Nova"/>
                <a:ea typeface="+mn-ea"/>
                <a:cs typeface="+mn-cs"/>
              </a:rPr>
              <a:t>Norepinephrine (Levo)</a:t>
            </a:r>
            <a:r>
              <a:rPr lang="en-US" sz="1700" kern="1200" dirty="0">
                <a:latin typeface="Proxima Nova"/>
                <a:ea typeface="+mn-ea"/>
                <a:cs typeface="+mn-cs"/>
              </a:rPr>
              <a:t> - 1st line vasopressor for septic shock</a:t>
            </a:r>
            <a:endParaRPr lang="en-US" sz="1700" kern="1200" dirty="0"/>
          </a:p>
          <a:p>
            <a:pPr marL="140970" indent="-140970" defTabSz="565785">
              <a:spcBef>
                <a:spcPts val="619"/>
              </a:spcBef>
            </a:pPr>
            <a:r>
              <a:rPr lang="en-US" sz="1750" b="1" kern="1200" dirty="0">
                <a:latin typeface="Arial"/>
                <a:ea typeface="+mn-ea"/>
                <a:cs typeface="Arial"/>
              </a:rPr>
              <a:t>Epinephrine (adrenaline)</a:t>
            </a:r>
            <a:r>
              <a:rPr lang="en-US" sz="1750" kern="1200" dirty="0">
                <a:latin typeface="Arial"/>
                <a:ea typeface="+mn-ea"/>
                <a:cs typeface="Arial"/>
              </a:rPr>
              <a:t> - idea for anaphylactic shock, increases lactic acid production</a:t>
            </a:r>
            <a:endParaRPr lang="en-US" sz="1750" kern="1200" dirty="0">
              <a:latin typeface="Arial"/>
              <a:cs typeface="Arial"/>
            </a:endParaRPr>
          </a:p>
          <a:p>
            <a:pPr marL="140970" indent="-140970" defTabSz="565785">
              <a:spcBef>
                <a:spcPts val="619"/>
              </a:spcBef>
            </a:pPr>
            <a:r>
              <a:rPr lang="en-US" sz="1750" b="1" kern="1200" dirty="0">
                <a:latin typeface="Arial"/>
                <a:ea typeface="+mn-ea"/>
                <a:cs typeface="Arial"/>
              </a:rPr>
              <a:t>Dopamine</a:t>
            </a:r>
            <a:r>
              <a:rPr lang="en-US" sz="1750" kern="1200" dirty="0">
                <a:latin typeface="Arial"/>
                <a:ea typeface="+mn-ea"/>
                <a:cs typeface="Arial"/>
              </a:rPr>
              <a:t> – no longer considered a first line vasopressor; more arrhythmogenic than </a:t>
            </a:r>
            <a:r>
              <a:rPr lang="en-US" sz="1750" kern="1200" dirty="0" err="1">
                <a:latin typeface="Arial"/>
                <a:ea typeface="+mn-ea"/>
                <a:cs typeface="Arial"/>
              </a:rPr>
              <a:t>norepi</a:t>
            </a:r>
            <a:endParaRPr lang="en-US" sz="1750" kern="1200" dirty="0">
              <a:latin typeface="Arial"/>
              <a:cs typeface="Arial"/>
            </a:endParaRPr>
          </a:p>
          <a:p>
            <a:pPr marL="140970" indent="-140970" defTabSz="565785">
              <a:spcBef>
                <a:spcPts val="619"/>
              </a:spcBef>
            </a:pPr>
            <a:endParaRPr lang="en-US" sz="1760" kern="1200">
              <a:solidFill>
                <a:schemeClr val="tx1"/>
              </a:solidFill>
              <a:latin typeface="Arial"/>
              <a:cs typeface="Arial"/>
            </a:endParaRPr>
          </a:p>
          <a:p>
            <a:pPr marL="140970" indent="-140970" defTabSz="565785">
              <a:spcBef>
                <a:spcPts val="619"/>
              </a:spcBef>
            </a:pPr>
            <a:endParaRPr lang="en-US" sz="1760" kern="1200">
              <a:solidFill>
                <a:schemeClr val="tx1"/>
              </a:solidFill>
              <a:latin typeface="Arial"/>
              <a:cs typeface="Arial"/>
            </a:endParaRPr>
          </a:p>
          <a:p>
            <a:pPr marL="140970" indent="-140970" defTabSz="565785">
              <a:spcBef>
                <a:spcPts val="619"/>
              </a:spcBef>
            </a:pPr>
            <a:r>
              <a:rPr lang="en-US" sz="1700" b="1" kern="1200" dirty="0">
                <a:latin typeface="Proxima Nova"/>
                <a:ea typeface="+mn-ea"/>
                <a:cs typeface="+mn-cs"/>
              </a:rPr>
              <a:t>Vasopressin</a:t>
            </a:r>
            <a:r>
              <a:rPr lang="en-US" sz="1700" kern="1200" dirty="0">
                <a:latin typeface="Proxima Nova"/>
                <a:ea typeface="+mn-ea"/>
                <a:cs typeface="+mn-cs"/>
              </a:rPr>
              <a:t> – used at fixed dose (higher in GI bleeds); good adjunct for septic shock</a:t>
            </a:r>
            <a:endParaRPr lang="en-US" sz="1700" kern="1200" dirty="0">
              <a:latin typeface="Proxima Nova"/>
            </a:endParaRPr>
          </a:p>
          <a:p>
            <a:pPr marL="423545" lvl="1" indent="-140970" defTabSz="565785">
              <a:spcBef>
                <a:spcPts val="309"/>
              </a:spcBef>
            </a:pPr>
            <a:r>
              <a:rPr lang="en-US" sz="1450" kern="1200" dirty="0">
                <a:latin typeface="Proxima Nova"/>
                <a:ea typeface="+mn-ea"/>
                <a:cs typeface="+mn-cs"/>
              </a:rPr>
              <a:t>Does not increase PA pressures like other pressures, but higher risk of gut ischemia</a:t>
            </a:r>
            <a:endParaRPr lang="en-US" sz="1450" kern="1200" dirty="0">
              <a:latin typeface="Proxima Nova"/>
            </a:endParaRPr>
          </a:p>
          <a:p>
            <a:pPr marL="140970" indent="-140970" defTabSz="565785">
              <a:spcBef>
                <a:spcPts val="619"/>
              </a:spcBef>
            </a:pPr>
            <a:r>
              <a:rPr lang="en-US" sz="1700" b="1" kern="1200" dirty="0">
                <a:latin typeface="Proxima Nova"/>
                <a:ea typeface="+mn-ea"/>
                <a:cs typeface="+mn-cs"/>
              </a:rPr>
              <a:t>Phenylephrine (Neo)</a:t>
            </a:r>
            <a:r>
              <a:rPr lang="en-US" sz="1700" kern="1200" dirty="0">
                <a:latin typeface="Proxima Nova"/>
                <a:ea typeface="+mn-ea"/>
                <a:cs typeface="+mn-cs"/>
              </a:rPr>
              <a:t> - good for pure vasodilatory states in patients who can't tolerate inotropy</a:t>
            </a:r>
            <a:endParaRPr lang="en-US" sz="1700" kern="1200" dirty="0">
              <a:latin typeface="Proxima Nova"/>
            </a:endParaRPr>
          </a:p>
          <a:p>
            <a:pPr marL="140970" indent="-140970" defTabSz="565785">
              <a:spcBef>
                <a:spcPts val="619"/>
              </a:spcBef>
            </a:pPr>
            <a:r>
              <a:rPr lang="en-US" sz="1700" b="1" kern="1200" dirty="0">
                <a:latin typeface="Proxima Nova"/>
                <a:ea typeface="+mn-ea"/>
                <a:cs typeface="+mn-cs"/>
              </a:rPr>
              <a:t>Angiotensin II </a:t>
            </a:r>
            <a:r>
              <a:rPr lang="en-US" sz="1700" b="1" dirty="0">
                <a:latin typeface="Proxima Nova"/>
              </a:rPr>
              <a:t>(</a:t>
            </a:r>
            <a:r>
              <a:rPr lang="en-US" sz="1700" b="1" dirty="0" err="1">
                <a:latin typeface="Proxima Nova"/>
              </a:rPr>
              <a:t>Giapreza</a:t>
            </a:r>
            <a:r>
              <a:rPr lang="en-US" sz="1700" b="1" dirty="0">
                <a:latin typeface="Proxima Nova"/>
              </a:rPr>
              <a:t>)</a:t>
            </a:r>
            <a:r>
              <a:rPr lang="en-US" sz="1700" dirty="0">
                <a:latin typeface="Proxima Nova"/>
              </a:rPr>
              <a:t> - used in septic/distributive shock, expensive, high incidence of arterial and venous thromboembolism (12.9% in ATHOS-3 trial)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D722DFCF-56E1-CC30-C375-0B1A5D634903}"/>
              </a:ext>
            </a:extLst>
          </p:cNvPr>
          <p:cNvSpPr/>
          <p:nvPr/>
        </p:nvSpPr>
        <p:spPr>
          <a:xfrm>
            <a:off x="3203631" y="1948840"/>
            <a:ext cx="654411" cy="1349726"/>
          </a:xfrm>
          <a:prstGeom prst="leftBrace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0398AC-4E1C-1072-71D9-731A3E6196BE}"/>
              </a:ext>
            </a:extLst>
          </p:cNvPr>
          <p:cNvSpPr txBox="1"/>
          <p:nvPr/>
        </p:nvSpPr>
        <p:spPr>
          <a:xfrm>
            <a:off x="926819" y="1969291"/>
            <a:ext cx="2065490" cy="13315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005840">
              <a:spcAft>
                <a:spcPts val="600"/>
              </a:spcAft>
            </a:pP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Drugs with both vasopressor </a:t>
            </a:r>
            <a:r>
              <a:rPr lang="en-US" sz="1980" b="1" i="1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and</a:t>
            </a: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 inotropic effects (</a:t>
            </a:r>
            <a:r>
              <a:rPr lang="en-US" sz="1980" b="1" kern="1200" dirty="0" err="1">
                <a:solidFill>
                  <a:srgbClr val="00B050"/>
                </a:solidFill>
                <a:latin typeface="+mn-lt"/>
                <a:ea typeface="+mn-ea"/>
                <a:cs typeface="Calibri"/>
              </a:rPr>
              <a:t>inopressors</a:t>
            </a:r>
            <a:r>
              <a:rPr lang="en-US" sz="1980" kern="1200" dirty="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)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B7BC0D-B1DF-D5A4-33EB-D01B0A21BFE1}"/>
              </a:ext>
            </a:extLst>
          </p:cNvPr>
          <p:cNvSpPr txBox="1"/>
          <p:nvPr/>
        </p:nvSpPr>
        <p:spPr>
          <a:xfrm>
            <a:off x="838200" y="4559675"/>
            <a:ext cx="2249544" cy="10242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005840">
              <a:spcAft>
                <a:spcPts val="600"/>
              </a:spcAft>
            </a:pPr>
            <a:r>
              <a:rPr lang="en-US" sz="1980" kern="1200">
                <a:solidFill>
                  <a:srgbClr val="0070C0"/>
                </a:solidFill>
                <a:latin typeface="+mn-lt"/>
                <a:ea typeface="+mn-ea"/>
                <a:cs typeface="Calibri"/>
              </a:rPr>
              <a:t>Pure</a:t>
            </a:r>
            <a:r>
              <a:rPr lang="en-US" sz="1980" kern="1200">
                <a:solidFill>
                  <a:schemeClr val="tx1"/>
                </a:solidFill>
                <a:latin typeface="+mn-lt"/>
                <a:ea typeface="+mn-ea"/>
                <a:cs typeface="Calibri"/>
              </a:rPr>
              <a:t> vasopressors with no effects on cardiac contractility</a:t>
            </a:r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94897FA-1D25-1384-FC98-339B71E614CB}"/>
              </a:ext>
            </a:extLst>
          </p:cNvPr>
          <p:cNvSpPr/>
          <p:nvPr/>
        </p:nvSpPr>
        <p:spPr>
          <a:xfrm>
            <a:off x="3189997" y="4137032"/>
            <a:ext cx="654411" cy="1649665"/>
          </a:xfrm>
          <a:prstGeom prst="leftBrac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559D58-5E7F-6DA8-49C3-EEE92A142786}"/>
              </a:ext>
            </a:extLst>
          </p:cNvPr>
          <p:cNvSpPr txBox="1"/>
          <p:nvPr/>
        </p:nvSpPr>
        <p:spPr>
          <a:xfrm>
            <a:off x="135193" y="2027904"/>
            <a:ext cx="86032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 panose="020F0502020204030204"/>
                <a:cs typeface="Calibri" panose="020F0502020204030204"/>
              </a:rPr>
              <a:t>α1, β1, </a:t>
            </a:r>
            <a:r>
              <a:rPr lang="en-US" dirty="0">
                <a:ea typeface="+mn-lt"/>
                <a:cs typeface="+mn-lt"/>
              </a:rPr>
              <a:t>β2</a:t>
            </a:r>
            <a:endParaRPr lang="en-US"/>
          </a:p>
          <a:p>
            <a:pPr algn="ctr"/>
            <a:r>
              <a:rPr lang="en-US" dirty="0">
                <a:ea typeface="Calibri" panose="020F0502020204030204"/>
                <a:cs typeface="Calibri" panose="020F0502020204030204"/>
              </a:rPr>
              <a:t>+</a:t>
            </a:r>
          </a:p>
          <a:p>
            <a:pPr algn="ctr"/>
            <a:r>
              <a:rPr lang="en-US" dirty="0">
                <a:ea typeface="Calibri" panose="020F0502020204030204"/>
                <a:cs typeface="Calibri" panose="020F0502020204030204"/>
              </a:rPr>
              <a:t>DA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EB172D-B3E7-8803-67ED-3A5BFD49AE20}"/>
              </a:ext>
            </a:extLst>
          </p:cNvPr>
          <p:cNvSpPr txBox="1"/>
          <p:nvPr/>
        </p:nvSpPr>
        <p:spPr>
          <a:xfrm>
            <a:off x="67596" y="4172565"/>
            <a:ext cx="86032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Calibri"/>
                <a:cs typeface="Calibri"/>
              </a:rPr>
              <a:t>V1, V2</a:t>
            </a:r>
          </a:p>
          <a:p>
            <a:pPr algn="ctr"/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>
                <a:ea typeface="+mn-lt"/>
                <a:cs typeface="+mn-lt"/>
              </a:rPr>
              <a:t>α1</a:t>
            </a:r>
            <a:endParaRPr lang="en-US" dirty="0"/>
          </a:p>
          <a:p>
            <a:pPr algn="ctr"/>
            <a:endParaRPr lang="en-US" dirty="0">
              <a:ea typeface="+mn-lt"/>
              <a:cs typeface="+mn-lt"/>
            </a:endParaRPr>
          </a:p>
          <a:p>
            <a:pPr algn="ctr"/>
            <a:r>
              <a:rPr lang="en-US" dirty="0">
                <a:ea typeface="Calibri"/>
                <a:cs typeface="Calibri"/>
              </a:rPr>
              <a:t>AT1, AT2</a:t>
            </a:r>
          </a:p>
        </p:txBody>
      </p:sp>
    </p:spTree>
    <p:extLst>
      <p:ext uri="{BB962C8B-B14F-4D97-AF65-F5344CB8AC3E}">
        <p14:creationId xmlns:p14="http://schemas.microsoft.com/office/powerpoint/2010/main" val="3853699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2501F-E514-6ADC-8BFC-6885CCAE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Vasopressor Refractory Shock</a:t>
            </a: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2E03C-A6FC-A0AA-207C-B5DF20F94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5823"/>
            <a:ext cx="10515600" cy="44606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8270" indent="-128270"/>
            <a:r>
              <a:rPr lang="en-US" sz="1800" dirty="0">
                <a:latin typeface="Proxima Nova"/>
              </a:rPr>
              <a:t>Make sure you are treating the right type of shock. If not, re-evaluate.</a:t>
            </a:r>
          </a:p>
          <a:p>
            <a:pPr marL="128270" indent="-128270"/>
            <a:r>
              <a:rPr lang="en-US" sz="1800" dirty="0">
                <a:latin typeface="Proxima Nova"/>
              </a:rPr>
              <a:t>Acidosis decreases the efficacy of pressors (vasopressin is the only pH independent vasopressor)</a:t>
            </a:r>
          </a:p>
          <a:p>
            <a:pPr marL="128270" indent="-128270"/>
            <a:r>
              <a:rPr lang="en-US" sz="1800" dirty="0">
                <a:latin typeface="Proxima Nova"/>
              </a:rPr>
              <a:t>Use stress dose steroids for septic shock or in patients with suspected adrenal insufficiency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Hydrocortisone 50mg every 6 hours</a:t>
            </a:r>
          </a:p>
          <a:p>
            <a:pPr marL="128270" indent="-128270"/>
            <a:r>
              <a:rPr lang="en-US" sz="1800" dirty="0">
                <a:latin typeface="Proxima Nova"/>
              </a:rPr>
              <a:t>Alternative agents:</a:t>
            </a:r>
          </a:p>
          <a:p>
            <a:pPr marL="385445" lvl="1" indent="-128270"/>
            <a:r>
              <a:rPr lang="en-US" sz="1800" dirty="0">
                <a:latin typeface="Proxima Nova"/>
              </a:rPr>
              <a:t>Methylene blue</a:t>
            </a:r>
          </a:p>
          <a:p>
            <a:pPr marL="642620" lvl="2" indent="-128270"/>
            <a:r>
              <a:rPr lang="en-US" sz="1800" dirty="0">
                <a:latin typeface="Proxima Nova"/>
              </a:rPr>
              <a:t>Nitric oxide scavenger</a:t>
            </a:r>
          </a:p>
          <a:p>
            <a:pPr marL="642620" lvl="2" indent="-128270"/>
            <a:r>
              <a:rPr lang="en-US" sz="1800" dirty="0">
                <a:latin typeface="Proxima Nova"/>
              </a:rPr>
              <a:t>Dose 1-2 mg/kg SLOW IV push</a:t>
            </a:r>
          </a:p>
          <a:p>
            <a:pPr marL="642620" lvl="2" indent="-128270"/>
            <a:r>
              <a:rPr lang="en-US" sz="1800" dirty="0">
                <a:latin typeface="Proxima Nova"/>
              </a:rPr>
              <a:t>Good for refractory hypotension or hypotension due to </a:t>
            </a:r>
            <a:r>
              <a:rPr lang="en-US" sz="1800" err="1">
                <a:latin typeface="Proxima Nova"/>
              </a:rPr>
              <a:t>vasoplegia</a:t>
            </a:r>
            <a:r>
              <a:rPr lang="en-US" sz="1800" dirty="0">
                <a:latin typeface="Proxima Nova"/>
              </a:rPr>
              <a:t> (</a:t>
            </a:r>
            <a:r>
              <a:rPr lang="en-US" sz="1800" err="1">
                <a:latin typeface="Proxima Nova"/>
              </a:rPr>
              <a:t>ie</a:t>
            </a:r>
            <a:r>
              <a:rPr lang="en-US" sz="1800" dirty="0">
                <a:latin typeface="Proxima Nova"/>
              </a:rPr>
              <a:t>, after cardiopulmonary bypass)</a:t>
            </a:r>
          </a:p>
          <a:p>
            <a:pPr marL="128270" indent="-128270"/>
            <a:r>
              <a:rPr lang="en-US" sz="1800" dirty="0">
                <a:latin typeface="Proxima Nova"/>
              </a:rPr>
              <a:t>VA ECMO</a:t>
            </a:r>
            <a:endParaRPr lang="en-US" sz="1800"/>
          </a:p>
          <a:p>
            <a:pPr marL="385445" lvl="1" indent="-128270"/>
            <a:r>
              <a:rPr lang="en-US" sz="1800" dirty="0">
                <a:latin typeface="Proxima Nova"/>
              </a:rPr>
              <a:t>More data to support severe septic shock as indication for ECMO in children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89119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F3EB-38A2-0EE4-894A-990EDB905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Inotropes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CF17C-069C-10AF-9944-D3E78C78D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329" y="2398388"/>
            <a:ext cx="6041924" cy="272775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550" b="1" dirty="0">
                <a:latin typeface="Proxima Nova"/>
              </a:rPr>
              <a:t>Dobutamine</a:t>
            </a:r>
            <a:r>
              <a:rPr lang="en-US" sz="1550" dirty="0">
                <a:latin typeface="Proxima Nova"/>
              </a:rPr>
              <a:t> – preferred inotrope for acutely unstable patients in cardiogenic shock (short t ½ &lt; 2mins); prolonged use can lead to tachyphylaxis; high doses cause </a:t>
            </a:r>
            <a:r>
              <a:rPr lang="en-US" sz="1550" err="1">
                <a:latin typeface="Proxima Nova"/>
              </a:rPr>
              <a:t>vasodilaton</a:t>
            </a:r>
            <a:r>
              <a:rPr lang="en-US" sz="1550" dirty="0">
                <a:latin typeface="Proxima Nova"/>
              </a:rPr>
              <a:t> due to its B2 agonist effects</a:t>
            </a:r>
          </a:p>
          <a:p>
            <a:pPr marL="128270" indent="-128270"/>
            <a:endParaRPr lang="en-US" sz="1550" dirty="0"/>
          </a:p>
          <a:p>
            <a:pPr marL="128270" indent="-128270"/>
            <a:r>
              <a:rPr lang="en-US" sz="1550" b="1" dirty="0">
                <a:latin typeface="Proxima Nova"/>
              </a:rPr>
              <a:t>Milrinone</a:t>
            </a:r>
            <a:r>
              <a:rPr lang="en-US" sz="1550" dirty="0">
                <a:latin typeface="Proxima Nova"/>
              </a:rPr>
              <a:t> – good for pts with pulmonary hypertension (lowers SVR and PVR), side effect of hypotension, longer t ½ (2-4 hours)</a:t>
            </a:r>
            <a:endParaRPr lang="en-US" sz="1550" dirty="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A2FFAF10-6A9D-1F61-5A60-F28D3B747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1465" y="3760009"/>
            <a:ext cx="4967748" cy="27362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C9128F-94EC-5E5A-4322-A3644437ECE5}"/>
              </a:ext>
            </a:extLst>
          </p:cNvPr>
          <p:cNvSpPr txBox="1"/>
          <p:nvPr/>
        </p:nvSpPr>
        <p:spPr>
          <a:xfrm>
            <a:off x="10127226" y="5665838"/>
            <a:ext cx="176980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Milrinone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E54F3-24B8-D7DA-5C34-032610B44200}"/>
              </a:ext>
            </a:extLst>
          </p:cNvPr>
          <p:cNvSpPr txBox="1"/>
          <p:nvPr/>
        </p:nvSpPr>
        <p:spPr>
          <a:xfrm>
            <a:off x="7017773" y="2494935"/>
            <a:ext cx="13888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Calibri" panose="020F0502020204030204"/>
                <a:cs typeface="Calibri" panose="020F0502020204030204"/>
              </a:rPr>
              <a:t>α1, β1, </a:t>
            </a:r>
            <a:r>
              <a:rPr lang="en-US" dirty="0">
                <a:ea typeface="+mn-lt"/>
                <a:cs typeface="+mn-lt"/>
              </a:rPr>
              <a:t>β2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33807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C4EFAF2C-FBA6-BA56-9EB2-69F0EAF662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4968" y="567130"/>
            <a:ext cx="8583741" cy="5720445"/>
          </a:xfrm>
        </p:spPr>
      </p:pic>
    </p:spTree>
    <p:extLst>
      <p:ext uri="{BB962C8B-B14F-4D97-AF65-F5344CB8AC3E}">
        <p14:creationId xmlns:p14="http://schemas.microsoft.com/office/powerpoint/2010/main" val="22359707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8CA4-98AA-16E3-471E-7E43DBFD8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Proxima Nova"/>
              </a:rPr>
              <a:t>Patient Monitoring with Vasopressor and Inotropic Support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BA66B-B45E-3DF9-15A3-570529D61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4533"/>
            <a:ext cx="8241891" cy="372326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28270" indent="-128270"/>
            <a:r>
              <a:rPr lang="en-US" sz="2000" dirty="0">
                <a:latin typeface="Proxima Nova"/>
              </a:rPr>
              <a:t>Invasive blood pressure monitoring (arterial line)</a:t>
            </a:r>
          </a:p>
          <a:p>
            <a:pPr marL="128270" indent="-128270"/>
            <a:r>
              <a:rPr lang="en-US" sz="2000" dirty="0">
                <a:latin typeface="Proxima Nova"/>
              </a:rPr>
              <a:t>Pulmonary artery catheter (Swan-Ganz)</a:t>
            </a:r>
          </a:p>
          <a:p>
            <a:pPr marL="128270" indent="-128270"/>
            <a:r>
              <a:rPr lang="en-US" sz="2000" dirty="0">
                <a:latin typeface="Proxima Nova"/>
              </a:rPr>
              <a:t>Vasopressor use is safe and effective with peripheral administration if:</a:t>
            </a:r>
          </a:p>
          <a:p>
            <a:pPr marL="385445" lvl="1" indent="-128270"/>
            <a:r>
              <a:rPr lang="en-US" sz="2000" dirty="0">
                <a:latin typeface="Proxima Nova"/>
              </a:rPr>
              <a:t>The PIV is newly placed in a larger vein (4mm or larger) and not in the hand, wrist, or antecubital fossa</a:t>
            </a:r>
          </a:p>
          <a:p>
            <a:pPr marL="385445" lvl="1" indent="-128270"/>
            <a:r>
              <a:rPr lang="en-US" sz="2000" dirty="0">
                <a:latin typeface="Proxima Nova"/>
              </a:rPr>
              <a:t>You have a protocol to monitor for and treat extravasation</a:t>
            </a:r>
          </a:p>
          <a:p>
            <a:pPr marL="385445" lvl="1" indent="-128270"/>
            <a:r>
              <a:rPr lang="en-US" sz="2000" dirty="0">
                <a:latin typeface="Proxima Nova"/>
              </a:rPr>
              <a:t>Peripheral administration should generally be limited to less than 24 hours</a:t>
            </a:r>
          </a:p>
          <a:p>
            <a:pPr marL="385445" lvl="1" indent="-128270"/>
            <a:endParaRPr lang="en-US" dirty="0"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111870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962A7-4B3D-C33F-A77A-0ACBE87DA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Push-dose Pressors</a:t>
            </a:r>
            <a:endParaRPr lang="en-US" sz="3300" dirty="0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D8729C0-EA51-25F9-96EE-6272B4093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7502" y="352050"/>
            <a:ext cx="4657285" cy="6156752"/>
          </a:xfrm>
        </p:spPr>
      </p:pic>
    </p:spTree>
    <p:extLst>
      <p:ext uri="{BB962C8B-B14F-4D97-AF65-F5344CB8AC3E}">
        <p14:creationId xmlns:p14="http://schemas.microsoft.com/office/powerpoint/2010/main" val="250119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987AF-A41A-6393-988D-BFAC758F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Shock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FA4774-2A90-9256-60B1-1672A3A92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619" y="2134146"/>
            <a:ext cx="7369278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550" dirty="0">
                <a:latin typeface="Proxima Nova"/>
              </a:rPr>
              <a:t>Shock occurs when supply (DO2 = oxygen delivery) does not meet demands (CO). It is </a:t>
            </a:r>
            <a:r>
              <a:rPr lang="en-US" sz="1550" b="1" dirty="0">
                <a:latin typeface="Proxima Nova"/>
              </a:rPr>
              <a:t>NOT</a:t>
            </a:r>
            <a:r>
              <a:rPr lang="en-US" sz="1550" dirty="0">
                <a:latin typeface="Proxima Nova"/>
              </a:rPr>
              <a:t> defined by blood pressure.</a:t>
            </a:r>
          </a:p>
          <a:p>
            <a:pPr marL="128270" indent="-128270"/>
            <a:r>
              <a:rPr lang="en-US" sz="1550" dirty="0">
                <a:latin typeface="Proxima Nova"/>
              </a:rPr>
              <a:t>MAP is the main determinant of perfusion pressure</a:t>
            </a:r>
            <a:endParaRPr lang="en-US" dirty="0"/>
          </a:p>
          <a:p>
            <a:pPr marL="128270" indent="-128270"/>
            <a:r>
              <a:rPr lang="en-US" sz="1550" dirty="0">
                <a:latin typeface="Proxima Nova"/>
              </a:rPr>
              <a:t>Goal &gt; 65 in most patients</a:t>
            </a:r>
          </a:p>
          <a:p>
            <a:pPr marL="128270" indent="-128270"/>
            <a:r>
              <a:rPr lang="en-US" sz="1550" dirty="0">
                <a:latin typeface="Proxima Nova"/>
              </a:rPr>
              <a:t>Another markers of tissue perfusion include mental status, UOP, and skin findings (temperature, diaphoresis, mottling, capillary refill)</a:t>
            </a:r>
          </a:p>
          <a:p>
            <a:pPr marL="128270" indent="-128270"/>
            <a:r>
              <a:rPr lang="en-US" sz="1550" dirty="0">
                <a:latin typeface="Proxima Nova"/>
              </a:rPr>
              <a:t>Lactic acidosis doesn't always mean a patient is in shock</a:t>
            </a:r>
            <a:endParaRPr lang="en-US" sz="15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9A788E-CAE5-4A7E-3EA7-FCBEEDA78E8D}"/>
              </a:ext>
            </a:extLst>
          </p:cNvPr>
          <p:cNvSpPr txBox="1"/>
          <p:nvPr/>
        </p:nvSpPr>
        <p:spPr>
          <a:xfrm>
            <a:off x="3711678" y="4018935"/>
            <a:ext cx="240890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MAP  =  </a:t>
            </a:r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CO</a:t>
            </a:r>
            <a:r>
              <a:rPr lang="en-US" dirty="0">
                <a:ea typeface="Calibri"/>
                <a:cs typeface="Calibri"/>
              </a:rPr>
              <a:t>  X  </a:t>
            </a:r>
            <a:r>
              <a:rPr lang="en-US" dirty="0">
                <a:solidFill>
                  <a:srgbClr val="00B050"/>
                </a:solidFill>
                <a:ea typeface="Calibri"/>
                <a:cs typeface="Calibri"/>
              </a:rPr>
              <a:t>SVR</a:t>
            </a:r>
          </a:p>
        </p:txBody>
      </p:sp>
      <p:pic>
        <p:nvPicPr>
          <p:cNvPr id="5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0672A3D8-1562-712E-B41A-A36E22ABA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9819" y="1835618"/>
            <a:ext cx="3210232" cy="46616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B55E00-A709-69A1-3AF8-6D42D1CE7E68}"/>
              </a:ext>
            </a:extLst>
          </p:cNvPr>
          <p:cNvSpPr txBox="1"/>
          <p:nvPr/>
        </p:nvSpPr>
        <p:spPr>
          <a:xfrm>
            <a:off x="4104968" y="4934563"/>
            <a:ext cx="55306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HR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0F4AEA-0C1E-EBBE-5012-FF9A15CED462}"/>
              </a:ext>
            </a:extLst>
          </p:cNvPr>
          <p:cNvSpPr txBox="1"/>
          <p:nvPr/>
        </p:nvSpPr>
        <p:spPr>
          <a:xfrm>
            <a:off x="3846872" y="5905499"/>
            <a:ext cx="10692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  <a:cs typeface="Calibri"/>
              </a:rPr>
              <a:t>Preload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4045C1-93DA-6EF0-6491-6B4D432E3D22}"/>
              </a:ext>
            </a:extLst>
          </p:cNvPr>
          <p:cNvSpPr txBox="1"/>
          <p:nvPr/>
        </p:nvSpPr>
        <p:spPr>
          <a:xfrm>
            <a:off x="4811662" y="5905499"/>
            <a:ext cx="185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Contractility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9E9794-8FA6-3D97-9B3C-79809CC69560}"/>
              </a:ext>
            </a:extLst>
          </p:cNvPr>
          <p:cNvSpPr txBox="1"/>
          <p:nvPr/>
        </p:nvSpPr>
        <p:spPr>
          <a:xfrm>
            <a:off x="4916128" y="4922272"/>
            <a:ext cx="700549" cy="3816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SV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9976CB-6939-7F73-9EBB-D7C5E0B9D237}"/>
              </a:ext>
            </a:extLst>
          </p:cNvPr>
          <p:cNvSpPr txBox="1"/>
          <p:nvPr/>
        </p:nvSpPr>
        <p:spPr>
          <a:xfrm>
            <a:off x="6212757" y="5905499"/>
            <a:ext cx="18558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Afterload</a:t>
            </a:r>
            <a:endParaRPr lang="en-US" dirty="0"/>
          </a:p>
        </p:txBody>
      </p:sp>
      <p:pic>
        <p:nvPicPr>
          <p:cNvPr id="11" name="Graphic 11" descr="Arrow Down with solid fill">
            <a:extLst>
              <a:ext uri="{FF2B5EF4-FFF2-40B4-BE49-F238E27FC236}">
                <a16:creationId xmlns:a16="http://schemas.microsoft.com/office/drawing/2014/main" id="{A33C36A0-E65B-8E78-2793-7B274AEA7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260000">
            <a:off x="4108654" y="4299154"/>
            <a:ext cx="705465" cy="705465"/>
          </a:xfrm>
          <a:prstGeom prst="rect">
            <a:avLst/>
          </a:prstGeom>
        </p:spPr>
      </p:pic>
      <p:pic>
        <p:nvPicPr>
          <p:cNvPr id="12" name="Graphic 11" descr="Arrow Down with solid fill">
            <a:extLst>
              <a:ext uri="{FF2B5EF4-FFF2-40B4-BE49-F238E27FC236}">
                <a16:creationId xmlns:a16="http://schemas.microsoft.com/office/drawing/2014/main" id="{C9FB14A6-BF25-B160-A332-6041B47BD6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1320000">
            <a:off x="4606411" y="4268427"/>
            <a:ext cx="705465" cy="705465"/>
          </a:xfrm>
          <a:prstGeom prst="rect">
            <a:avLst/>
          </a:prstGeom>
        </p:spPr>
      </p:pic>
      <p:pic>
        <p:nvPicPr>
          <p:cNvPr id="13" name="Graphic 11" descr="Arrow Down with solid fill">
            <a:extLst>
              <a:ext uri="{FF2B5EF4-FFF2-40B4-BE49-F238E27FC236}">
                <a16:creationId xmlns:a16="http://schemas.microsoft.com/office/drawing/2014/main" id="{DE943A20-F746-94F4-26EF-6AC26F870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20000">
            <a:off x="4326466" y="5147111"/>
            <a:ext cx="705465" cy="773061"/>
          </a:xfrm>
          <a:prstGeom prst="rect">
            <a:avLst/>
          </a:prstGeom>
        </p:spPr>
      </p:pic>
      <p:pic>
        <p:nvPicPr>
          <p:cNvPr id="14" name="Graphic 11" descr="Arrow Down with solid fill">
            <a:extLst>
              <a:ext uri="{FF2B5EF4-FFF2-40B4-BE49-F238E27FC236}">
                <a16:creationId xmlns:a16="http://schemas.microsoft.com/office/drawing/2014/main" id="{E2900701-E315-3F1B-7CFF-6EE106374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8240000">
            <a:off x="5661369" y="4929963"/>
            <a:ext cx="693175" cy="1055739"/>
          </a:xfrm>
          <a:prstGeom prst="rect">
            <a:avLst/>
          </a:prstGeom>
        </p:spPr>
      </p:pic>
      <p:pic>
        <p:nvPicPr>
          <p:cNvPr id="15" name="Graphic 11" descr="Arrow Down with solid fill">
            <a:extLst>
              <a:ext uri="{FF2B5EF4-FFF2-40B4-BE49-F238E27FC236}">
                <a16:creationId xmlns:a16="http://schemas.microsoft.com/office/drawing/2014/main" id="{2345B64D-171F-07CA-5B23-309435203A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-480000">
            <a:off x="4873385" y="5214707"/>
            <a:ext cx="705465" cy="77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3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14E8-60FD-7C9E-31A6-E6DEA4D9C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Evaluation of Hypotension</a:t>
            </a:r>
            <a:endParaRPr lang="en-US" sz="33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18790-9E97-7ED3-80A3-EA000C493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458" y="2367662"/>
            <a:ext cx="4849762" cy="3772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800" dirty="0">
                <a:latin typeface="Proxima Nova"/>
              </a:rPr>
              <a:t>History and Physical Exam</a:t>
            </a:r>
          </a:p>
          <a:p>
            <a:pPr marL="128270" indent="-128270"/>
            <a:r>
              <a:rPr lang="en-US" sz="1800" dirty="0">
                <a:latin typeface="Proxima Nova"/>
              </a:rPr>
              <a:t>Adequate IV access</a:t>
            </a:r>
          </a:p>
          <a:p>
            <a:pPr marL="128270" indent="-128270"/>
            <a:r>
              <a:rPr lang="en-US" sz="1800" dirty="0">
                <a:latin typeface="Proxima Nova"/>
              </a:rPr>
              <a:t>Continuous cardiac and pulse ox monitoring</a:t>
            </a:r>
          </a:p>
          <a:p>
            <a:pPr marL="128270" indent="-128270"/>
            <a:r>
              <a:rPr lang="en-US" sz="1800" dirty="0">
                <a:latin typeface="Proxima Nova"/>
              </a:rPr>
              <a:t>CXR</a:t>
            </a:r>
          </a:p>
          <a:p>
            <a:pPr marL="128270" indent="-128270"/>
            <a:r>
              <a:rPr lang="en-US" sz="1800" dirty="0">
                <a:latin typeface="Proxima Nova"/>
              </a:rPr>
              <a:t>CBC, CMP, lactate, ABG, BGL</a:t>
            </a:r>
          </a:p>
          <a:p>
            <a:pPr marL="128270" indent="-128270"/>
            <a:r>
              <a:rPr lang="en-US" sz="1800" dirty="0">
                <a:latin typeface="Proxima Nova"/>
              </a:rPr>
              <a:t>Cortisol</a:t>
            </a:r>
          </a:p>
          <a:p>
            <a:pPr marL="128270" indent="-128270"/>
            <a:r>
              <a:rPr lang="en-US" sz="1800" dirty="0">
                <a:latin typeface="Proxima Nova"/>
              </a:rPr>
              <a:t>TSH</a:t>
            </a:r>
          </a:p>
          <a:p>
            <a:pPr marL="128270" indent="-128270"/>
            <a:r>
              <a:rPr lang="en-US" sz="1800" dirty="0" err="1">
                <a:latin typeface="Proxima Nova"/>
              </a:rPr>
              <a:t>Coags</a:t>
            </a:r>
            <a:endParaRPr lang="en-US" sz="1800" dirty="0">
              <a:latin typeface="Proxima Nova"/>
            </a:endParaRPr>
          </a:p>
          <a:p>
            <a:pPr marL="128270" indent="-128270"/>
            <a:r>
              <a:rPr lang="en-US" sz="1800" dirty="0">
                <a:latin typeface="Proxima Nova"/>
              </a:rPr>
              <a:t>Procalcitonin</a:t>
            </a:r>
          </a:p>
          <a:p>
            <a:pPr marL="128270" indent="-128270"/>
            <a:r>
              <a:rPr lang="en-US" sz="1800" dirty="0">
                <a:latin typeface="Proxima Nova"/>
              </a:rPr>
              <a:t>Troponin</a:t>
            </a:r>
          </a:p>
          <a:p>
            <a:pPr marL="128270" indent="-128270"/>
            <a:r>
              <a:rPr lang="en-US" sz="1800" dirty="0">
                <a:latin typeface="Proxima Nova"/>
              </a:rPr>
              <a:t>Bedside US!!  (RUSH exam)</a:t>
            </a:r>
          </a:p>
        </p:txBody>
      </p:sp>
    </p:spTree>
    <p:extLst>
      <p:ext uri="{BB962C8B-B14F-4D97-AF65-F5344CB8AC3E}">
        <p14:creationId xmlns:p14="http://schemas.microsoft.com/office/powerpoint/2010/main" val="3282241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244B7-5A03-F149-35B1-FFB383D48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latin typeface="Proxima Nova"/>
              </a:rPr>
              <a:t>Categories of Shock</a:t>
            </a:r>
            <a:endParaRPr lang="en-US" sz="3300" dirty="0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41AF1DDF-6058-4259-BF66-39B90BB522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2608233"/>
              </p:ext>
            </p:extLst>
          </p:nvPr>
        </p:nvGraphicFramePr>
        <p:xfrm>
          <a:off x="801329" y="2196128"/>
          <a:ext cx="10515600" cy="4029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2845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C3DD8-787C-C4CF-81E4-1E24C4B7B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Determinants of MAP</a:t>
            </a:r>
            <a:endParaRPr lang="en-US" sz="33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CDFC3-045B-90E2-E50B-32768EC6B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28270" indent="-128270"/>
            <a:r>
              <a:rPr lang="en-US" sz="1550" dirty="0">
                <a:latin typeface="Proxima Nova"/>
              </a:rPr>
              <a:t>When you think about shock, remember the determinants of MAP.</a:t>
            </a:r>
            <a:endParaRPr lang="en-US" dirty="0">
              <a:latin typeface="Proxima Nova"/>
            </a:endParaRPr>
          </a:p>
          <a:p>
            <a:pPr marL="128270" indent="-128270"/>
            <a:r>
              <a:rPr lang="en-US" sz="1550" dirty="0">
                <a:latin typeface="Proxima Nova"/>
              </a:rPr>
              <a:t>The primary problem is accompanied by some form of compensation to maintain perfusion to vital organs</a:t>
            </a:r>
          </a:p>
          <a:p>
            <a:pPr marL="128270" indent="-128270"/>
            <a:r>
              <a:rPr lang="en-US" sz="1550" dirty="0">
                <a:latin typeface="Proxima Nova"/>
              </a:rPr>
              <a:t>For example, in cardiogenic shock, the primary problem is the PUMP, so cardiac output (CO) is low</a:t>
            </a:r>
          </a:p>
          <a:p>
            <a:pPr marL="128270" indent="-128270"/>
            <a:r>
              <a:rPr lang="en-US" sz="1550" dirty="0">
                <a:latin typeface="Proxima Nova"/>
              </a:rPr>
              <a:t>When CO is low, SVR must increase to maintain the MAP.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DA196C-9BCF-9827-5B64-465C50268A6C}"/>
              </a:ext>
            </a:extLst>
          </p:cNvPr>
          <p:cNvGrpSpPr/>
          <p:nvPr/>
        </p:nvGrpSpPr>
        <p:grpSpPr>
          <a:xfrm>
            <a:off x="2416628" y="3822975"/>
            <a:ext cx="4114798" cy="2436309"/>
            <a:chOff x="7043057" y="3714117"/>
            <a:chExt cx="3461657" cy="2109739"/>
          </a:xfrm>
        </p:grpSpPr>
        <p:pic>
          <p:nvPicPr>
            <p:cNvPr id="4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4C6BE3B6-11CF-DF71-DE0B-310A7761E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30143" y="3714117"/>
              <a:ext cx="3374571" cy="2058667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829A0E-260A-A1C2-6B96-D3EC0065E9DB}"/>
                </a:ext>
              </a:extLst>
            </p:cNvPr>
            <p:cNvSpPr/>
            <p:nvPr/>
          </p:nvSpPr>
          <p:spPr>
            <a:xfrm>
              <a:off x="7043057" y="5050971"/>
              <a:ext cx="1589314" cy="772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8">
            <a:extLst>
              <a:ext uri="{FF2B5EF4-FFF2-40B4-BE49-F238E27FC236}">
                <a16:creationId xmlns:a16="http://schemas.microsoft.com/office/drawing/2014/main" id="{CC14744E-B776-A3DA-1BBA-A69FFCD57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87" y="4488962"/>
            <a:ext cx="4370613" cy="143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234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17B4A-489F-9870-C3BC-A8946B97E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Undifferentiated Shock</a:t>
            </a:r>
            <a:endParaRPr lang="en-US" sz="3300" dirty="0"/>
          </a:p>
        </p:txBody>
      </p:sp>
      <p:sp>
        <p:nvSpPr>
          <p:cNvPr id="72" name="Content Placeholder 71">
            <a:extLst>
              <a:ext uri="{FF2B5EF4-FFF2-40B4-BE49-F238E27FC236}">
                <a16:creationId xmlns:a16="http://schemas.microsoft.com/office/drawing/2014/main" id="{C8E1BC6E-D48A-8798-B684-02574699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263" y="2072519"/>
            <a:ext cx="769376" cy="36801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Proxima Nova"/>
              </a:rPr>
              <a:t>CO</a:t>
            </a:r>
            <a:endParaRPr lang="en-US" sz="2200" dirty="0"/>
          </a:p>
        </p:txBody>
      </p:sp>
      <p:sp>
        <p:nvSpPr>
          <p:cNvPr id="73" name="Arrow: Left-Right-Up 72">
            <a:extLst>
              <a:ext uri="{FF2B5EF4-FFF2-40B4-BE49-F238E27FC236}">
                <a16:creationId xmlns:a16="http://schemas.microsoft.com/office/drawing/2014/main" id="{2234E388-892F-3D2A-BE4E-4AC73AB7F939}"/>
              </a:ext>
            </a:extLst>
          </p:cNvPr>
          <p:cNvSpPr/>
          <p:nvPr/>
        </p:nvSpPr>
        <p:spPr>
          <a:xfrm rot="10800000">
            <a:off x="3256934" y="2070919"/>
            <a:ext cx="4940710" cy="1302774"/>
          </a:xfrm>
          <a:prstGeom prst="leftRigh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Content Placeholder 71">
            <a:extLst>
              <a:ext uri="{FF2B5EF4-FFF2-40B4-BE49-F238E27FC236}">
                <a16:creationId xmlns:a16="http://schemas.microsoft.com/office/drawing/2014/main" id="{45A8B19C-1A7D-B11E-087B-6257AF5FF99D}"/>
              </a:ext>
            </a:extLst>
          </p:cNvPr>
          <p:cNvSpPr txBox="1">
            <a:spLocks/>
          </p:cNvSpPr>
          <p:nvPr/>
        </p:nvSpPr>
        <p:spPr>
          <a:xfrm>
            <a:off x="4797089" y="3429546"/>
            <a:ext cx="2026675" cy="8360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000" dirty="0">
                <a:latin typeface="Proxima Nova"/>
              </a:rPr>
              <a:t>SVR</a:t>
            </a:r>
            <a:endParaRPr lang="en-US" sz="2000"/>
          </a:p>
          <a:p>
            <a:pPr marL="0" indent="0" algn="ctr">
              <a:buNone/>
            </a:pPr>
            <a:r>
              <a:rPr lang="en-US" sz="2000" dirty="0">
                <a:latin typeface="Proxima Nova"/>
              </a:rPr>
              <a:t>PIPES Problem</a:t>
            </a:r>
            <a:endParaRPr lang="en-US" sz="2000" dirty="0"/>
          </a:p>
        </p:txBody>
      </p:sp>
      <p:sp>
        <p:nvSpPr>
          <p:cNvPr id="77" name="Content Placeholder 71">
            <a:extLst>
              <a:ext uri="{FF2B5EF4-FFF2-40B4-BE49-F238E27FC236}">
                <a16:creationId xmlns:a16="http://schemas.microsoft.com/office/drawing/2014/main" id="{762AFA25-A453-00D0-8F58-FDB5BE3AB207}"/>
              </a:ext>
            </a:extLst>
          </p:cNvPr>
          <p:cNvSpPr txBox="1">
            <a:spLocks/>
          </p:cNvSpPr>
          <p:nvPr/>
        </p:nvSpPr>
        <p:spPr>
          <a:xfrm>
            <a:off x="9170336" y="1938554"/>
            <a:ext cx="1951001" cy="6794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Proxima Nova" panose="02000506030000020004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atin typeface="Proxima Nova"/>
              </a:rPr>
              <a:t>Preload</a:t>
            </a:r>
            <a:endParaRPr lang="en-US" sz="1800"/>
          </a:p>
          <a:p>
            <a:pPr marL="0" indent="0" algn="ctr">
              <a:buNone/>
            </a:pPr>
            <a:r>
              <a:rPr lang="en-US" sz="1800" dirty="0">
                <a:latin typeface="Proxima Nova"/>
              </a:rPr>
              <a:t>TANK Problem</a:t>
            </a:r>
            <a:endParaRPr lang="en-US" sz="1800" dirty="0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05CF8174-492F-288F-31F3-8DB31F266A6F}"/>
              </a:ext>
            </a:extLst>
          </p:cNvPr>
          <p:cNvCxnSpPr/>
          <p:nvPr/>
        </p:nvCxnSpPr>
        <p:spPr>
          <a:xfrm>
            <a:off x="2350613" y="2913859"/>
            <a:ext cx="684394" cy="1191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F3225DB-9C86-9634-68EE-C7689402C795}"/>
              </a:ext>
            </a:extLst>
          </p:cNvPr>
          <p:cNvCxnSpPr>
            <a:cxnSpLocks/>
          </p:cNvCxnSpPr>
          <p:nvPr/>
        </p:nvCxnSpPr>
        <p:spPr>
          <a:xfrm flipH="1">
            <a:off x="1104663" y="2910780"/>
            <a:ext cx="529713" cy="1160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E7937743-C153-FDB5-D702-92196CE6B91E}"/>
              </a:ext>
            </a:extLst>
          </p:cNvPr>
          <p:cNvSpPr txBox="1"/>
          <p:nvPr/>
        </p:nvSpPr>
        <p:spPr>
          <a:xfrm>
            <a:off x="208233" y="4306002"/>
            <a:ext cx="15117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CARDIOGENIC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8E944177-8B68-57B4-C63D-AEAB750443F6}"/>
              </a:ext>
            </a:extLst>
          </p:cNvPr>
          <p:cNvSpPr txBox="1"/>
          <p:nvPr/>
        </p:nvSpPr>
        <p:spPr>
          <a:xfrm>
            <a:off x="2566745" y="4303718"/>
            <a:ext cx="1511710" cy="3754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OBSTRUCTIVE</a:t>
            </a:r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0C6B6D2-0AF9-0CBD-1168-846214C7D339}"/>
              </a:ext>
            </a:extLst>
          </p:cNvPr>
          <p:cNvSpPr txBox="1"/>
          <p:nvPr/>
        </p:nvSpPr>
        <p:spPr>
          <a:xfrm>
            <a:off x="5136301" y="4307406"/>
            <a:ext cx="1511710" cy="3754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DISTRIBUTIVE</a:t>
            </a:r>
            <a:endParaRPr lang="en-US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BC674148-7107-BA80-CFAF-74583384EE3B}"/>
              </a:ext>
            </a:extLst>
          </p:cNvPr>
          <p:cNvSpPr txBox="1"/>
          <p:nvPr/>
        </p:nvSpPr>
        <p:spPr>
          <a:xfrm>
            <a:off x="9358553" y="4300559"/>
            <a:ext cx="16749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Calibri"/>
                <a:cs typeface="Calibri"/>
              </a:rPr>
              <a:t>HYPOVOLEMIC</a:t>
            </a:r>
            <a:endParaRPr lang="en-US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48869A4-C9A7-AB93-B3F3-8858C067C45B}"/>
              </a:ext>
            </a:extLst>
          </p:cNvPr>
          <p:cNvSpPr txBox="1"/>
          <p:nvPr/>
        </p:nvSpPr>
        <p:spPr>
          <a:xfrm>
            <a:off x="1163190" y="2386253"/>
            <a:ext cx="175751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PUMP Problem</a:t>
            </a:r>
            <a:endParaRPr lang="en-US" dirty="0"/>
          </a:p>
        </p:txBody>
      </p:sp>
      <p:pic>
        <p:nvPicPr>
          <p:cNvPr id="86" name="Graphic 86" descr="Arrow Up with solid fill">
            <a:extLst>
              <a:ext uri="{FF2B5EF4-FFF2-40B4-BE49-F238E27FC236}">
                <a16:creationId xmlns:a16="http://schemas.microsoft.com/office/drawing/2014/main" id="{0D809236-1460-E326-494A-1DE86CF0A8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96440" y="4758988"/>
            <a:ext cx="441224" cy="324466"/>
          </a:xfrm>
          <a:prstGeom prst="rect">
            <a:avLst/>
          </a:prstGeom>
        </p:spPr>
      </p:pic>
      <p:pic>
        <p:nvPicPr>
          <p:cNvPr id="87" name="Graphic 87" descr="Arrow Down with solid fill">
            <a:extLst>
              <a:ext uri="{FF2B5EF4-FFF2-40B4-BE49-F238E27FC236}">
                <a16:creationId xmlns:a16="http://schemas.microsoft.com/office/drawing/2014/main" id="{11426579-CD57-67A1-F696-44154EB00C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1445" y="4778477"/>
            <a:ext cx="342901" cy="324465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9575C48A-1097-0013-D44C-7786A0A12F16}"/>
              </a:ext>
            </a:extLst>
          </p:cNvPr>
          <p:cNvSpPr txBox="1"/>
          <p:nvPr/>
        </p:nvSpPr>
        <p:spPr>
          <a:xfrm>
            <a:off x="768145" y="4780935"/>
            <a:ext cx="516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ea typeface="Calibri"/>
                <a:cs typeface="Calibri"/>
              </a:rPr>
              <a:t>CO</a:t>
            </a:r>
          </a:p>
        </p:txBody>
      </p:sp>
      <p:pic>
        <p:nvPicPr>
          <p:cNvPr id="89" name="Graphic 87" descr="Arrow Down with solid fill">
            <a:extLst>
              <a:ext uri="{FF2B5EF4-FFF2-40B4-BE49-F238E27FC236}">
                <a16:creationId xmlns:a16="http://schemas.microsoft.com/office/drawing/2014/main" id="{97D956D6-F882-CFA8-BB3A-3F10786B8E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7612" y="5157545"/>
            <a:ext cx="342901" cy="324465"/>
          </a:xfrm>
          <a:prstGeom prst="rect">
            <a:avLst/>
          </a:prstGeom>
        </p:spPr>
      </p:pic>
      <p:pic>
        <p:nvPicPr>
          <p:cNvPr id="90" name="Graphic 87" descr="Arrow Down with solid fill">
            <a:extLst>
              <a:ext uri="{FF2B5EF4-FFF2-40B4-BE49-F238E27FC236}">
                <a16:creationId xmlns:a16="http://schemas.microsoft.com/office/drawing/2014/main" id="{610C5220-C3F8-07CB-7B4B-CD71163018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75293" y="5563126"/>
            <a:ext cx="342901" cy="324465"/>
          </a:xfrm>
          <a:prstGeom prst="rect">
            <a:avLst/>
          </a:prstGeom>
        </p:spPr>
      </p:pic>
      <p:pic>
        <p:nvPicPr>
          <p:cNvPr id="91" name="Graphic 87" descr="Arrow Down with solid fill">
            <a:extLst>
              <a:ext uri="{FF2B5EF4-FFF2-40B4-BE49-F238E27FC236}">
                <a16:creationId xmlns:a16="http://schemas.microsoft.com/office/drawing/2014/main" id="{10B55E81-66B8-637E-0A53-7ED51668FC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5785" y="5563126"/>
            <a:ext cx="342901" cy="324465"/>
          </a:xfrm>
          <a:prstGeom prst="rect">
            <a:avLst/>
          </a:prstGeom>
        </p:spPr>
      </p:pic>
      <p:pic>
        <p:nvPicPr>
          <p:cNvPr id="93" name="Graphic 86" descr="Arrow Up with solid fill">
            <a:extLst>
              <a:ext uri="{FF2B5EF4-FFF2-40B4-BE49-F238E27FC236}">
                <a16:creationId xmlns:a16="http://schemas.microsoft.com/office/drawing/2014/main" id="{FDF66EBB-1C5B-CC05-204C-5E01F0B473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15712" y="6014883"/>
            <a:ext cx="441224" cy="324466"/>
          </a:xfrm>
          <a:prstGeom prst="rect">
            <a:avLst/>
          </a:prstGeom>
        </p:spPr>
      </p:pic>
      <p:pic>
        <p:nvPicPr>
          <p:cNvPr id="94" name="Graphic 86" descr="Arrow Up with solid fill">
            <a:extLst>
              <a:ext uri="{FF2B5EF4-FFF2-40B4-BE49-F238E27FC236}">
                <a16:creationId xmlns:a16="http://schemas.microsoft.com/office/drawing/2014/main" id="{70A87377-1050-1A57-8255-DF1B14DD73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52283" y="5214784"/>
            <a:ext cx="441224" cy="324466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47699B91-FE60-6B3F-BFEC-947F7CDB0255}"/>
              </a:ext>
            </a:extLst>
          </p:cNvPr>
          <p:cNvSpPr txBox="1"/>
          <p:nvPr/>
        </p:nvSpPr>
        <p:spPr>
          <a:xfrm>
            <a:off x="5640203" y="5177561"/>
            <a:ext cx="6329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00B050"/>
                </a:solidFill>
                <a:ea typeface="Calibri"/>
                <a:cs typeface="Calibri"/>
              </a:rPr>
              <a:t>SVR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901C385E-1A64-3EA5-9931-83F4A0F1644B}"/>
              </a:ext>
            </a:extLst>
          </p:cNvPr>
          <p:cNvSpPr txBox="1"/>
          <p:nvPr/>
        </p:nvSpPr>
        <p:spPr>
          <a:xfrm>
            <a:off x="3137544" y="4779881"/>
            <a:ext cx="5161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b="1" dirty="0">
                <a:solidFill>
                  <a:srgbClr val="C00000"/>
                </a:solidFill>
                <a:ea typeface="Calibri"/>
                <a:cs typeface="Calibri"/>
              </a:rPr>
              <a:t>CO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49E39F6F-5F36-95CC-F5B3-00DE765B06CF}"/>
              </a:ext>
            </a:extLst>
          </p:cNvPr>
          <p:cNvSpPr txBox="1"/>
          <p:nvPr/>
        </p:nvSpPr>
        <p:spPr>
          <a:xfrm>
            <a:off x="768143" y="5217240"/>
            <a:ext cx="6329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  <a:ea typeface="Calibri"/>
                <a:cs typeface="Calibri"/>
              </a:rPr>
              <a:t>SVR</a:t>
            </a:r>
          </a:p>
        </p:txBody>
      </p:sp>
      <p:pic>
        <p:nvPicPr>
          <p:cNvPr id="98" name="Graphic 87" descr="Arrow Down with solid fill">
            <a:extLst>
              <a:ext uri="{FF2B5EF4-FFF2-40B4-BE49-F238E27FC236}">
                <a16:creationId xmlns:a16="http://schemas.microsoft.com/office/drawing/2014/main" id="{C5E06DE1-0A52-AA47-ADF4-05178C1033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9381" y="4781111"/>
            <a:ext cx="342901" cy="324465"/>
          </a:xfrm>
          <a:prstGeom prst="rect">
            <a:avLst/>
          </a:prstGeom>
        </p:spPr>
      </p:pic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7A371E0-DC2D-9452-4955-4E2B2239B2DC}"/>
              </a:ext>
            </a:extLst>
          </p:cNvPr>
          <p:cNvGrpSpPr/>
          <p:nvPr/>
        </p:nvGrpSpPr>
        <p:grpSpPr>
          <a:xfrm>
            <a:off x="5274129" y="780417"/>
            <a:ext cx="2509156" cy="1423938"/>
            <a:chOff x="7043057" y="3714117"/>
            <a:chExt cx="3461657" cy="2109739"/>
          </a:xfrm>
        </p:grpSpPr>
        <p:pic>
          <p:nvPicPr>
            <p:cNvPr id="100" name="Picture 4" descr="Diagram&#10;&#10;Description automatically generated">
              <a:extLst>
                <a:ext uri="{FF2B5EF4-FFF2-40B4-BE49-F238E27FC236}">
                  <a16:creationId xmlns:a16="http://schemas.microsoft.com/office/drawing/2014/main" id="{B697CAFF-B7A1-D7F2-CC3F-34424A2D2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130143" y="3714117"/>
              <a:ext cx="3374571" cy="2058667"/>
            </a:xfrm>
            <a:prstGeom prst="rect">
              <a:avLst/>
            </a:prstGeom>
          </p:spPr>
        </p:pic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B45F6B83-87EE-AB3D-B38D-648E02E84E91}"/>
                </a:ext>
              </a:extLst>
            </p:cNvPr>
            <p:cNvSpPr/>
            <p:nvPr/>
          </p:nvSpPr>
          <p:spPr>
            <a:xfrm>
              <a:off x="7043057" y="5050971"/>
              <a:ext cx="1589314" cy="77288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" name="Graphic 86" descr="Arrow Up with solid fill">
            <a:extLst>
              <a:ext uri="{FF2B5EF4-FFF2-40B4-BE49-F238E27FC236}">
                <a16:creationId xmlns:a16="http://schemas.microsoft.com/office/drawing/2014/main" id="{3EFE2A92-B6AB-0BEA-0AAF-5678E78E3A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53512" y="5644768"/>
            <a:ext cx="441224" cy="324466"/>
          </a:xfrm>
          <a:prstGeom prst="rect">
            <a:avLst/>
          </a:prstGeom>
        </p:spPr>
      </p:pic>
      <p:pic>
        <p:nvPicPr>
          <p:cNvPr id="104" name="Graphic 86" descr="Arrow Up with solid fill">
            <a:extLst>
              <a:ext uri="{FF2B5EF4-FFF2-40B4-BE49-F238E27FC236}">
                <a16:creationId xmlns:a16="http://schemas.microsoft.com/office/drawing/2014/main" id="{B2A257B3-D93A-3F4E-2B6B-67762E9EBA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3511" y="6014882"/>
            <a:ext cx="441224" cy="324466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6B343993-8C9D-0FBB-B6F7-ABBE1020616B}"/>
              </a:ext>
            </a:extLst>
          </p:cNvPr>
          <p:cNvSpPr txBox="1"/>
          <p:nvPr/>
        </p:nvSpPr>
        <p:spPr>
          <a:xfrm>
            <a:off x="713014" y="5644242"/>
            <a:ext cx="5823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  <a:cs typeface="Calibri"/>
              </a:rPr>
              <a:t>CVP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B07C620A-E27E-9C8E-193A-1D1D0C2027F6}"/>
              </a:ext>
            </a:extLst>
          </p:cNvPr>
          <p:cNvSpPr txBox="1"/>
          <p:nvPr/>
        </p:nvSpPr>
        <p:spPr>
          <a:xfrm>
            <a:off x="5328558" y="5644242"/>
            <a:ext cx="94705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  <a:cs typeface="Calibri"/>
              </a:rPr>
              <a:t>Var CVP</a:t>
            </a:r>
            <a:endParaRPr lang="en-US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F3DC45F5-F814-E22E-B04B-4C4DA81BF5CE}"/>
              </a:ext>
            </a:extLst>
          </p:cNvPr>
          <p:cNvSpPr txBox="1"/>
          <p:nvPr/>
        </p:nvSpPr>
        <p:spPr>
          <a:xfrm>
            <a:off x="3102428" y="5600698"/>
            <a:ext cx="5823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  <a:cs typeface="Calibri"/>
              </a:rPr>
              <a:t>CVP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971C7E8-AC28-0A09-F580-B30A82941C4B}"/>
              </a:ext>
            </a:extLst>
          </p:cNvPr>
          <p:cNvSpPr txBox="1"/>
          <p:nvPr/>
        </p:nvSpPr>
        <p:spPr>
          <a:xfrm>
            <a:off x="10058399" y="5622469"/>
            <a:ext cx="5823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  <a:cs typeface="Calibri"/>
              </a:rPr>
              <a:t>CVP</a:t>
            </a:r>
            <a:endParaRPr lang="en-US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CEF4824-5F5B-D1E4-2E8C-935C21294FBF}"/>
              </a:ext>
            </a:extLst>
          </p:cNvPr>
          <p:cNvSpPr txBox="1"/>
          <p:nvPr/>
        </p:nvSpPr>
        <p:spPr>
          <a:xfrm>
            <a:off x="713014" y="6047012"/>
            <a:ext cx="8055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PCWP</a:t>
            </a:r>
            <a:endParaRPr lang="en-US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8612A91-C7E8-A0B5-972A-57E39913A7DF}"/>
              </a:ext>
            </a:extLst>
          </p:cNvPr>
          <p:cNvSpPr txBox="1"/>
          <p:nvPr/>
        </p:nvSpPr>
        <p:spPr>
          <a:xfrm>
            <a:off x="10058399" y="6047012"/>
            <a:ext cx="8055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PCWP</a:t>
            </a:r>
            <a:endParaRPr lang="en-US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C04D2E68-35C1-1C74-C1D4-48216631C2DF}"/>
              </a:ext>
            </a:extLst>
          </p:cNvPr>
          <p:cNvSpPr txBox="1"/>
          <p:nvPr/>
        </p:nvSpPr>
        <p:spPr>
          <a:xfrm>
            <a:off x="3102428" y="6014354"/>
            <a:ext cx="8055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PCWP</a:t>
            </a:r>
            <a:endParaRPr lang="en-US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BB0A8C60-79B3-F604-08EB-2CC74A7BFA2A}"/>
              </a:ext>
            </a:extLst>
          </p:cNvPr>
          <p:cNvSpPr txBox="1"/>
          <p:nvPr/>
        </p:nvSpPr>
        <p:spPr>
          <a:xfrm>
            <a:off x="5301342" y="5970812"/>
            <a:ext cx="115388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Calibri"/>
                <a:cs typeface="Calibri"/>
              </a:rPr>
              <a:t>Var PCWP</a:t>
            </a:r>
            <a:endParaRPr lang="en-US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2E5D0B72-5554-4D7D-10CA-6127F3901E49}"/>
              </a:ext>
            </a:extLst>
          </p:cNvPr>
          <p:cNvSpPr txBox="1"/>
          <p:nvPr/>
        </p:nvSpPr>
        <p:spPr>
          <a:xfrm>
            <a:off x="3103129" y="5179140"/>
            <a:ext cx="6329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  <a:ea typeface="Calibri"/>
                <a:cs typeface="Calibri"/>
              </a:rPr>
              <a:t>SVR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FD33A95-305A-10F0-F50B-FE896F87BFE2}"/>
              </a:ext>
            </a:extLst>
          </p:cNvPr>
          <p:cNvSpPr txBox="1"/>
          <p:nvPr/>
        </p:nvSpPr>
        <p:spPr>
          <a:xfrm>
            <a:off x="10059099" y="5179139"/>
            <a:ext cx="63295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00B050"/>
                </a:solidFill>
                <a:ea typeface="Calibri"/>
                <a:cs typeface="Calibri"/>
              </a:rPr>
              <a:t>SVR</a:t>
            </a:r>
          </a:p>
        </p:txBody>
      </p:sp>
      <p:pic>
        <p:nvPicPr>
          <p:cNvPr id="115" name="Graphic 87" descr="Arrow Down with solid fill">
            <a:extLst>
              <a:ext uri="{FF2B5EF4-FFF2-40B4-BE49-F238E27FC236}">
                <a16:creationId xmlns:a16="http://schemas.microsoft.com/office/drawing/2014/main" id="{BA3BF5F1-2C61-898D-CA81-CF7677530D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76638" y="4781111"/>
            <a:ext cx="342901" cy="324465"/>
          </a:xfrm>
          <a:prstGeom prst="rect">
            <a:avLst/>
          </a:prstGeom>
        </p:spPr>
      </p:pic>
      <p:pic>
        <p:nvPicPr>
          <p:cNvPr id="116" name="Graphic 87" descr="Arrow Down with solid fill">
            <a:extLst>
              <a:ext uri="{FF2B5EF4-FFF2-40B4-BE49-F238E27FC236}">
                <a16:creationId xmlns:a16="http://schemas.microsoft.com/office/drawing/2014/main" id="{B6DD802B-943C-E9CB-D0D5-4E17C38B9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02466" y="4781110"/>
            <a:ext cx="342901" cy="324465"/>
          </a:xfrm>
          <a:prstGeom prst="rect">
            <a:avLst/>
          </a:prstGeom>
        </p:spPr>
      </p:pic>
      <p:pic>
        <p:nvPicPr>
          <p:cNvPr id="118" name="Graphic 86" descr="Arrow Up with solid fill">
            <a:extLst>
              <a:ext uri="{FF2B5EF4-FFF2-40B4-BE49-F238E27FC236}">
                <a16:creationId xmlns:a16="http://schemas.microsoft.com/office/drawing/2014/main" id="{F7305FDF-D2FF-5F5D-9DC1-6D9718D00F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814482" y="5198455"/>
            <a:ext cx="441224" cy="324466"/>
          </a:xfrm>
          <a:prstGeom prst="rect">
            <a:avLst/>
          </a:prstGeom>
        </p:spPr>
      </p:pic>
      <p:pic>
        <p:nvPicPr>
          <p:cNvPr id="119" name="Graphic 86" descr="Arrow Up with solid fill">
            <a:extLst>
              <a:ext uri="{FF2B5EF4-FFF2-40B4-BE49-F238E27FC236}">
                <a16:creationId xmlns:a16="http://schemas.microsoft.com/office/drawing/2014/main" id="{53412987-C2B0-3E26-7C9E-7724C79C15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797668" y="5176683"/>
            <a:ext cx="441224" cy="324466"/>
          </a:xfrm>
          <a:prstGeom prst="rect">
            <a:avLst/>
          </a:prstGeom>
        </p:spPr>
      </p:pic>
      <p:pic>
        <p:nvPicPr>
          <p:cNvPr id="120" name="Graphic 86" descr="Arrow Up with solid fill">
            <a:extLst>
              <a:ext uri="{FF2B5EF4-FFF2-40B4-BE49-F238E27FC236}">
                <a16:creationId xmlns:a16="http://schemas.microsoft.com/office/drawing/2014/main" id="{BFA5937A-0202-E238-4B56-F6A7B15F497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826597" y="5601225"/>
            <a:ext cx="441224" cy="324466"/>
          </a:xfrm>
          <a:prstGeom prst="rect">
            <a:avLst/>
          </a:prstGeom>
        </p:spPr>
      </p:pic>
      <p:sp>
        <p:nvSpPr>
          <p:cNvPr id="122" name="Rectangle: Rounded Corners 121">
            <a:extLst>
              <a:ext uri="{FF2B5EF4-FFF2-40B4-BE49-F238E27FC236}">
                <a16:creationId xmlns:a16="http://schemas.microsoft.com/office/drawing/2014/main" id="{EBDCC686-BB02-61E6-4982-D1A327D0AF84}"/>
              </a:ext>
            </a:extLst>
          </p:cNvPr>
          <p:cNvSpPr/>
          <p:nvPr/>
        </p:nvSpPr>
        <p:spPr>
          <a:xfrm>
            <a:off x="4849585" y="3428999"/>
            <a:ext cx="1872342" cy="783771"/>
          </a:xfrm>
          <a:prstGeom prst="roundRect">
            <a:avLst/>
          </a:prstGeom>
          <a:solidFill>
            <a:srgbClr val="00B050">
              <a:alpha val="3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: Rounded Corners 120">
            <a:extLst>
              <a:ext uri="{FF2B5EF4-FFF2-40B4-BE49-F238E27FC236}">
                <a16:creationId xmlns:a16="http://schemas.microsoft.com/office/drawing/2014/main" id="{2AB7A6F4-D605-DF4D-05B3-6E8F5A53CF45}"/>
              </a:ext>
            </a:extLst>
          </p:cNvPr>
          <p:cNvSpPr/>
          <p:nvPr/>
        </p:nvSpPr>
        <p:spPr>
          <a:xfrm>
            <a:off x="1072242" y="1981199"/>
            <a:ext cx="1807028" cy="810986"/>
          </a:xfrm>
          <a:prstGeom prst="roundRect">
            <a:avLst/>
          </a:prstGeom>
          <a:solidFill>
            <a:srgbClr val="C00000">
              <a:alpha val="39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: Rounded Corners 122">
            <a:extLst>
              <a:ext uri="{FF2B5EF4-FFF2-40B4-BE49-F238E27FC236}">
                <a16:creationId xmlns:a16="http://schemas.microsoft.com/office/drawing/2014/main" id="{CEF2C304-D794-E7F3-7813-3EAE56548E86}"/>
              </a:ext>
            </a:extLst>
          </p:cNvPr>
          <p:cNvSpPr/>
          <p:nvPr/>
        </p:nvSpPr>
        <p:spPr>
          <a:xfrm>
            <a:off x="9231086" y="1877785"/>
            <a:ext cx="1828800" cy="805542"/>
          </a:xfrm>
          <a:prstGeom prst="roundRect">
            <a:avLst/>
          </a:prstGeom>
          <a:solidFill>
            <a:srgbClr val="0070C0">
              <a:alpha val="3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D3B4C61F-38BB-1ECA-3909-255C8CF3154D}"/>
              </a:ext>
            </a:extLst>
          </p:cNvPr>
          <p:cNvSpPr txBox="1"/>
          <p:nvPr/>
        </p:nvSpPr>
        <p:spPr>
          <a:xfrm>
            <a:off x="5312228" y="4778828"/>
            <a:ext cx="8436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Var CO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24E7EE8-D0F5-96E0-159D-AEF2B82191B3}"/>
              </a:ext>
            </a:extLst>
          </p:cNvPr>
          <p:cNvSpPr txBox="1"/>
          <p:nvPr/>
        </p:nvSpPr>
        <p:spPr>
          <a:xfrm>
            <a:off x="10058399" y="4757056"/>
            <a:ext cx="5823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00000"/>
                </a:solidFill>
                <a:ea typeface="Calibri"/>
                <a:cs typeface="Calibri"/>
              </a:rPr>
              <a:t>CO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27" name="Graphic 87" descr="Arrow Down with solid fill">
            <a:extLst>
              <a:ext uri="{FF2B5EF4-FFF2-40B4-BE49-F238E27FC236}">
                <a16:creationId xmlns:a16="http://schemas.microsoft.com/office/drawing/2014/main" id="{84E1BD7C-3AE3-DF0D-2471-D201C14A26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98883" y="5168430"/>
            <a:ext cx="342901" cy="324465"/>
          </a:xfrm>
          <a:prstGeom prst="rect">
            <a:avLst/>
          </a:prstGeom>
        </p:spPr>
      </p:pic>
      <p:pic>
        <p:nvPicPr>
          <p:cNvPr id="128" name="Graphic 87" descr="Arrow Down with solid fill">
            <a:extLst>
              <a:ext uri="{FF2B5EF4-FFF2-40B4-BE49-F238E27FC236}">
                <a16:creationId xmlns:a16="http://schemas.microsoft.com/office/drawing/2014/main" id="{598697C5-DFA6-11F0-5239-9671FED0C2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49464" y="5993111"/>
            <a:ext cx="342901" cy="32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36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5932-40E2-C364-44A5-BC99FC54F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50" dirty="0">
                <a:latin typeface="Proxima Nova"/>
              </a:rPr>
              <a:t>Pump Problem – Low CO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943B10E-C186-5272-809F-97EECD9DE7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454" y="1250647"/>
            <a:ext cx="6856262" cy="5247444"/>
          </a:xfrm>
        </p:spPr>
      </p:pic>
    </p:spTree>
    <p:extLst>
      <p:ext uri="{BB962C8B-B14F-4D97-AF65-F5344CB8AC3E}">
        <p14:creationId xmlns:p14="http://schemas.microsoft.com/office/powerpoint/2010/main" val="2594947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5C40A-7ADF-5B99-B852-4F5912DFA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90094" y="334001"/>
            <a:ext cx="3811873" cy="1645111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Pipes Problem – Low SVR</a:t>
            </a:r>
            <a:endParaRPr lang="en-US" sz="330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2E147320-CD86-4C55-FB2C-FB137C6B9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554" y="254907"/>
            <a:ext cx="3820527" cy="6346371"/>
          </a:xfrm>
        </p:spPr>
      </p:pic>
    </p:spTree>
    <p:extLst>
      <p:ext uri="{BB962C8B-B14F-4D97-AF65-F5344CB8AC3E}">
        <p14:creationId xmlns:p14="http://schemas.microsoft.com/office/powerpoint/2010/main" val="253852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CFAA5-25DC-2066-B46D-A534AF265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223" y="542937"/>
            <a:ext cx="3467745" cy="1337853"/>
          </a:xfrm>
        </p:spPr>
        <p:txBody>
          <a:bodyPr>
            <a:normAutofit/>
          </a:bodyPr>
          <a:lstStyle/>
          <a:p>
            <a:r>
              <a:rPr lang="en-US" sz="3300" dirty="0">
                <a:latin typeface="Proxima Nova"/>
              </a:rPr>
              <a:t>Tank Problem – Low Preload</a:t>
            </a:r>
            <a:endParaRPr lang="en-US" sz="3300"/>
          </a:p>
        </p:txBody>
      </p:sp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FC49E193-1FFC-B97F-C747-E06E1124C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9409" y="270728"/>
            <a:ext cx="3676212" cy="6112637"/>
          </a:xfrm>
        </p:spPr>
      </p:pic>
    </p:spTree>
    <p:extLst>
      <p:ext uri="{BB962C8B-B14F-4D97-AF65-F5344CB8AC3E}">
        <p14:creationId xmlns:p14="http://schemas.microsoft.com/office/powerpoint/2010/main" val="3979325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Hypotension and Shock: Pressors/Inotropes</vt:lpstr>
      <vt:lpstr>Shock</vt:lpstr>
      <vt:lpstr>Evaluation of Hypotension</vt:lpstr>
      <vt:lpstr>Categories of Shock</vt:lpstr>
      <vt:lpstr>Determinants of MAP</vt:lpstr>
      <vt:lpstr>Undifferentiated Shock</vt:lpstr>
      <vt:lpstr>Pump Problem – Low CO</vt:lpstr>
      <vt:lpstr>Pipes Problem – Low SVR</vt:lpstr>
      <vt:lpstr>Tank Problem – Low Preload</vt:lpstr>
      <vt:lpstr>Approach to Management of Shock</vt:lpstr>
      <vt:lpstr>Vasopressors and Inotropes</vt:lpstr>
      <vt:lpstr>Vasopressors</vt:lpstr>
      <vt:lpstr>Vasopressor Refractory Shock</vt:lpstr>
      <vt:lpstr>Inotropes</vt:lpstr>
      <vt:lpstr>PowerPoint Presentation</vt:lpstr>
      <vt:lpstr>Patient Monitoring with Vasopressor and Inotropic Support</vt:lpstr>
      <vt:lpstr>Push-dose Pressors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718</cp:revision>
  <dcterms:created xsi:type="dcterms:W3CDTF">2023-05-08T09:05:25Z</dcterms:created>
  <dcterms:modified xsi:type="dcterms:W3CDTF">2023-05-10T16:37:44Z</dcterms:modified>
</cp:coreProperties>
</file>