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48" r:id="rId2"/>
  </p:sldMasterIdLst>
  <p:notesMasterIdLst>
    <p:notesMasterId r:id="rId26"/>
  </p:notesMasterIdLst>
  <p:sldIdLst>
    <p:sldId id="308" r:id="rId3"/>
    <p:sldId id="277" r:id="rId4"/>
    <p:sldId id="279" r:id="rId5"/>
    <p:sldId id="281" r:id="rId6"/>
    <p:sldId id="278" r:id="rId7"/>
    <p:sldId id="280" r:id="rId8"/>
    <p:sldId id="284" r:id="rId9"/>
    <p:sldId id="285" r:id="rId10"/>
    <p:sldId id="286" r:id="rId11"/>
    <p:sldId id="287" r:id="rId12"/>
    <p:sldId id="289" r:id="rId13"/>
    <p:sldId id="290" r:id="rId14"/>
    <p:sldId id="293" r:id="rId15"/>
    <p:sldId id="294" r:id="rId16"/>
    <p:sldId id="296" r:id="rId17"/>
    <p:sldId id="309" r:id="rId18"/>
    <p:sldId id="298" r:id="rId19"/>
    <p:sldId id="303" r:id="rId20"/>
    <p:sldId id="305" r:id="rId21"/>
    <p:sldId id="306" r:id="rId22"/>
    <p:sldId id="307" r:id="rId23"/>
    <p:sldId id="301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011CE-9856-1279-9681-02159E8C9B9E}" v="123" dt="2023-05-06T04:14:58.708"/>
    <p1510:client id="{5D86A60A-694D-3936-E8D5-16874EDBEACB}" v="344" dt="2023-05-06T18:23:37.583"/>
  </p1510:revLst>
</p1510:revInfo>
</file>

<file path=ppt/tableStyles.xml><?xml version="1.0" encoding="utf-8"?>
<a:tblStyleLst xmlns:a="http://schemas.openxmlformats.org/drawingml/2006/main" def="{8EB06C77-0FC5-442A-AB87-FC4135D10B3B}">
  <a:tblStyle styleId="{8EB06C77-0FC5-442A-AB87-FC4135D10B3B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60" autoAdjust="0"/>
  </p:normalViewPr>
  <p:slideViewPr>
    <p:cSldViewPr snapToGrid="0" snapToObjects="1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72F4D-7B1A-499D-BA74-7A1F6337005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D8F029-0766-4C23-B8C8-2A7FFFD874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Has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the underlying reason for intubation been corrected?  </a:t>
          </a:r>
          <a:endParaRPr lang="en-US" dirty="0"/>
        </a:p>
      </dgm:t>
    </dgm:pt>
    <dgm:pt modelId="{2B8A6EE2-6FBE-492A-8B78-B46BD581B39A}" type="parTrans" cxnId="{E8146C34-282C-44B2-9EF8-E411811B8A8A}">
      <dgm:prSet/>
      <dgm:spPr/>
      <dgm:t>
        <a:bodyPr/>
        <a:lstStyle/>
        <a:p>
          <a:endParaRPr lang="en-US"/>
        </a:p>
      </dgm:t>
    </dgm:pt>
    <dgm:pt modelId="{800CE4BF-3E38-4D89-9AFE-897F7F443EED}" type="sibTrans" cxnId="{E8146C34-282C-44B2-9EF8-E411811B8A8A}">
      <dgm:prSet/>
      <dgm:spPr/>
      <dgm:t>
        <a:bodyPr/>
        <a:lstStyle/>
        <a:p>
          <a:endParaRPr lang="en-US"/>
        </a:p>
      </dgm:t>
    </dgm:pt>
    <dgm:pt modelId="{2A7E2695-EB84-4B0E-8625-B002D743C85F}">
      <dgm:prSet phldrT="[Text]" phldr="0"/>
      <dgm:spPr/>
      <dgm:t>
        <a:bodyPr/>
        <a:lstStyle/>
        <a:p>
          <a:pPr rtl="0"/>
          <a:r>
            <a:rPr lang="en-US" dirty="0"/>
            <a:t>Is compliance improved?</a:t>
          </a:r>
        </a:p>
      </dgm:t>
    </dgm:pt>
    <dgm:pt modelId="{D523BE2D-5BE1-44CE-AD86-92CB1B5B8C68}" type="parTrans" cxnId="{DCEC152B-69A3-4B41-8C3C-D47153B840DB}">
      <dgm:prSet/>
      <dgm:spPr/>
      <dgm:t>
        <a:bodyPr/>
        <a:lstStyle/>
        <a:p>
          <a:endParaRPr lang="en-US"/>
        </a:p>
      </dgm:t>
    </dgm:pt>
    <dgm:pt modelId="{AC45770A-2B58-41BD-B20F-18FE565AB19C}" type="sibTrans" cxnId="{DCEC152B-69A3-4B41-8C3C-D47153B840DB}">
      <dgm:prSet/>
      <dgm:spPr/>
      <dgm:t>
        <a:bodyPr/>
        <a:lstStyle/>
        <a:p>
          <a:endParaRPr lang="en-US"/>
        </a:p>
      </dgm:t>
    </dgm:pt>
    <dgm:pt modelId="{3CC318AA-B8FD-4619-A0AE-21266E3DDED2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dirty="0">
              <a:latin typeface="Arial"/>
              <a:cs typeface="Arial"/>
            </a:rPr>
            <a:t>Did the patient need the ventilator, an artificial airway, or both? </a:t>
          </a:r>
        </a:p>
      </dgm:t>
    </dgm:pt>
    <dgm:pt modelId="{8044A9E3-38CF-4B08-99AC-E42B5270E2F2}" type="parTrans" cxnId="{34647F55-8F0E-4558-A268-B3750D558357}">
      <dgm:prSet/>
      <dgm:spPr/>
    </dgm:pt>
    <dgm:pt modelId="{2F7FFC85-09ED-4F0D-A2C7-BF23BB981197}" type="sibTrans" cxnId="{34647F55-8F0E-4558-A268-B3750D558357}">
      <dgm:prSet/>
      <dgm:spPr/>
    </dgm:pt>
    <dgm:pt modelId="{E797949B-ACB8-4E9B-9E2B-102E96F78F28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dirty="0"/>
            <a:t>Is airway resistance improved?</a:t>
          </a:r>
        </a:p>
      </dgm:t>
    </dgm:pt>
    <dgm:pt modelId="{B177071A-CA34-44D7-BDE3-97A0B9ACAC32}" type="parTrans" cxnId="{87432A11-D3F2-4D06-86FB-68208CFA4B2B}">
      <dgm:prSet/>
      <dgm:spPr/>
    </dgm:pt>
    <dgm:pt modelId="{DEEEE7E6-8B7B-496E-B7B6-F8261F545A5B}" type="sibTrans" cxnId="{87432A11-D3F2-4D06-86FB-68208CFA4B2B}">
      <dgm:prSet/>
      <dgm:spPr/>
    </dgm:pt>
    <dgm:pt modelId="{0D1AC2CB-DBF7-4F4C-8176-03AEAFB3FE64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dirty="0">
              <a:latin typeface="Arial"/>
              <a:cs typeface="Arial"/>
            </a:rPr>
            <a:t>What was the mechanism of respiratory failure?</a:t>
          </a:r>
        </a:p>
      </dgm:t>
    </dgm:pt>
    <dgm:pt modelId="{47EE4E2D-8B7E-42E0-BF9F-8BCF81607705}" type="parTrans" cxnId="{2A2A5250-1555-4085-BB2C-DA765EA6D1DE}">
      <dgm:prSet/>
      <dgm:spPr/>
    </dgm:pt>
    <dgm:pt modelId="{3F6F5FE6-5C40-4A97-AF98-676113B96AE2}" type="sibTrans" cxnId="{2A2A5250-1555-4085-BB2C-DA765EA6D1DE}">
      <dgm:prSet/>
      <dgm:spPr/>
    </dgm:pt>
    <dgm:pt modelId="{08315065-CD1C-4000-9DF0-8ED93D9DB9B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>
              <a:latin typeface="Arial"/>
              <a:cs typeface="Arial"/>
            </a:rPr>
            <a:t>Is minute ventilation requirement reasonable?</a:t>
          </a:r>
          <a:endParaRPr lang="en-US" dirty="0"/>
        </a:p>
      </dgm:t>
    </dgm:pt>
    <dgm:pt modelId="{CEF7A10C-D91B-4173-8B9A-CEE5A642A35B}" type="parTrans" cxnId="{43373EA8-092F-40F3-911B-0C7B76C2D9A2}">
      <dgm:prSet/>
      <dgm:spPr/>
    </dgm:pt>
    <dgm:pt modelId="{88459F41-D80F-46D9-AC32-93F31841C724}" type="sibTrans" cxnId="{43373EA8-092F-40F3-911B-0C7B76C2D9A2}">
      <dgm:prSet/>
      <dgm:spPr/>
    </dgm:pt>
    <dgm:pt modelId="{FCD41403-772C-4BEC-BBDE-BCC7B694B63D}" type="pres">
      <dgm:prSet presAssocID="{0FA72F4D-7B1A-499D-BA74-7A1F6337005B}" presName="linear" presStyleCnt="0">
        <dgm:presLayoutVars>
          <dgm:dir/>
          <dgm:animLvl val="lvl"/>
          <dgm:resizeHandles val="exact"/>
        </dgm:presLayoutVars>
      </dgm:prSet>
      <dgm:spPr/>
    </dgm:pt>
    <dgm:pt modelId="{9C5C1D07-45CE-4726-935E-7B9CE9704E49}" type="pres">
      <dgm:prSet presAssocID="{49D8F029-0766-4C23-B8C8-2A7FFFD87449}" presName="parentLin" presStyleCnt="0"/>
      <dgm:spPr/>
    </dgm:pt>
    <dgm:pt modelId="{B2E536CD-B191-4A40-B1DD-63A2DC0E7FE3}" type="pres">
      <dgm:prSet presAssocID="{49D8F029-0766-4C23-B8C8-2A7FFFD87449}" presName="parentLeftMargin" presStyleLbl="node1" presStyleIdx="0" presStyleCnt="6"/>
      <dgm:spPr/>
    </dgm:pt>
    <dgm:pt modelId="{B829D40A-D6EF-41D3-9082-ACB805C81B98}" type="pres">
      <dgm:prSet presAssocID="{49D8F029-0766-4C23-B8C8-2A7FFFD8744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F78EF3F-0745-4359-BA44-C149407FC9E8}" type="pres">
      <dgm:prSet presAssocID="{49D8F029-0766-4C23-B8C8-2A7FFFD87449}" presName="negativeSpace" presStyleCnt="0"/>
      <dgm:spPr/>
    </dgm:pt>
    <dgm:pt modelId="{05872422-5ED8-4ECE-9927-902D4A7E2FE5}" type="pres">
      <dgm:prSet presAssocID="{49D8F029-0766-4C23-B8C8-2A7FFFD87449}" presName="childText" presStyleLbl="conFgAcc1" presStyleIdx="0" presStyleCnt="6">
        <dgm:presLayoutVars>
          <dgm:bulletEnabled val="1"/>
        </dgm:presLayoutVars>
      </dgm:prSet>
      <dgm:spPr/>
    </dgm:pt>
    <dgm:pt modelId="{B9110556-15A5-4FBF-B9DE-E8E10EAC9D56}" type="pres">
      <dgm:prSet presAssocID="{800CE4BF-3E38-4D89-9AFE-897F7F443EED}" presName="spaceBetweenRectangles" presStyleCnt="0"/>
      <dgm:spPr/>
    </dgm:pt>
    <dgm:pt modelId="{E4307464-42A8-4A5F-BF38-2D902252913A}" type="pres">
      <dgm:prSet presAssocID="{3CC318AA-B8FD-4619-A0AE-21266E3DDED2}" presName="parentLin" presStyleCnt="0"/>
      <dgm:spPr/>
    </dgm:pt>
    <dgm:pt modelId="{93127393-D778-420D-839A-137C3B898E17}" type="pres">
      <dgm:prSet presAssocID="{3CC318AA-B8FD-4619-A0AE-21266E3DDED2}" presName="parentLeftMargin" presStyleLbl="node1" presStyleIdx="0" presStyleCnt="6"/>
      <dgm:spPr/>
    </dgm:pt>
    <dgm:pt modelId="{8E7465A1-B6C5-4BD7-971C-57231549AD24}" type="pres">
      <dgm:prSet presAssocID="{3CC318AA-B8FD-4619-A0AE-21266E3DDE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94B8D17-87B1-4362-A5B4-B6976D530CE3}" type="pres">
      <dgm:prSet presAssocID="{3CC318AA-B8FD-4619-A0AE-21266E3DDED2}" presName="negativeSpace" presStyleCnt="0"/>
      <dgm:spPr/>
    </dgm:pt>
    <dgm:pt modelId="{4270723E-890A-461E-915F-9CE9B2DBAEBE}" type="pres">
      <dgm:prSet presAssocID="{3CC318AA-B8FD-4619-A0AE-21266E3DDED2}" presName="childText" presStyleLbl="conFgAcc1" presStyleIdx="1" presStyleCnt="6">
        <dgm:presLayoutVars>
          <dgm:bulletEnabled val="1"/>
        </dgm:presLayoutVars>
      </dgm:prSet>
      <dgm:spPr/>
    </dgm:pt>
    <dgm:pt modelId="{3D4E7FAA-CEA3-41DB-82CE-9FDD001CB245}" type="pres">
      <dgm:prSet presAssocID="{2F7FFC85-09ED-4F0D-A2C7-BF23BB981197}" presName="spaceBetweenRectangles" presStyleCnt="0"/>
      <dgm:spPr/>
    </dgm:pt>
    <dgm:pt modelId="{953F905B-B560-4501-AE25-64ECE9C8B9DC}" type="pres">
      <dgm:prSet presAssocID="{0D1AC2CB-DBF7-4F4C-8176-03AEAFB3FE64}" presName="parentLin" presStyleCnt="0"/>
      <dgm:spPr/>
    </dgm:pt>
    <dgm:pt modelId="{72234679-5B83-4845-9F27-1510C01049E2}" type="pres">
      <dgm:prSet presAssocID="{0D1AC2CB-DBF7-4F4C-8176-03AEAFB3FE64}" presName="parentLeftMargin" presStyleLbl="node1" presStyleIdx="1" presStyleCnt="6"/>
      <dgm:spPr/>
    </dgm:pt>
    <dgm:pt modelId="{75B3CC16-1F4F-46A1-9D82-086C7B56E16F}" type="pres">
      <dgm:prSet presAssocID="{0D1AC2CB-DBF7-4F4C-8176-03AEAFB3FE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C1EBE64-94DB-4517-AB3C-21E6A4AAC689}" type="pres">
      <dgm:prSet presAssocID="{0D1AC2CB-DBF7-4F4C-8176-03AEAFB3FE64}" presName="negativeSpace" presStyleCnt="0"/>
      <dgm:spPr/>
    </dgm:pt>
    <dgm:pt modelId="{4773A19D-A2D1-4F80-953A-EFD00E036AE6}" type="pres">
      <dgm:prSet presAssocID="{0D1AC2CB-DBF7-4F4C-8176-03AEAFB3FE64}" presName="childText" presStyleLbl="conFgAcc1" presStyleIdx="2" presStyleCnt="6">
        <dgm:presLayoutVars>
          <dgm:bulletEnabled val="1"/>
        </dgm:presLayoutVars>
      </dgm:prSet>
      <dgm:spPr/>
    </dgm:pt>
    <dgm:pt modelId="{E8D8D30D-65BF-40C1-BAE2-0DCCC752E2B4}" type="pres">
      <dgm:prSet presAssocID="{3F6F5FE6-5C40-4A97-AF98-676113B96AE2}" presName="spaceBetweenRectangles" presStyleCnt="0"/>
      <dgm:spPr/>
    </dgm:pt>
    <dgm:pt modelId="{D6B50C03-A9D6-4D27-823F-A5FF6EDFEFED}" type="pres">
      <dgm:prSet presAssocID="{E797949B-ACB8-4E9B-9E2B-102E96F78F28}" presName="parentLin" presStyleCnt="0"/>
      <dgm:spPr/>
    </dgm:pt>
    <dgm:pt modelId="{3EFBD7EC-8EC3-40B8-A981-0ACC5A121DD4}" type="pres">
      <dgm:prSet presAssocID="{E797949B-ACB8-4E9B-9E2B-102E96F78F28}" presName="parentLeftMargin" presStyleLbl="node1" presStyleIdx="2" presStyleCnt="6"/>
      <dgm:spPr/>
    </dgm:pt>
    <dgm:pt modelId="{5B851D1E-B42E-4F08-9E61-88A0BEB50CA3}" type="pres">
      <dgm:prSet presAssocID="{E797949B-ACB8-4E9B-9E2B-102E96F78F2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86C574D-E717-4375-8EEC-690092D3170D}" type="pres">
      <dgm:prSet presAssocID="{E797949B-ACB8-4E9B-9E2B-102E96F78F28}" presName="negativeSpace" presStyleCnt="0"/>
      <dgm:spPr/>
    </dgm:pt>
    <dgm:pt modelId="{C8F175C8-86B3-4CA0-B243-A08F6C0E36F2}" type="pres">
      <dgm:prSet presAssocID="{E797949B-ACB8-4E9B-9E2B-102E96F78F28}" presName="childText" presStyleLbl="conFgAcc1" presStyleIdx="3" presStyleCnt="6">
        <dgm:presLayoutVars>
          <dgm:bulletEnabled val="1"/>
        </dgm:presLayoutVars>
      </dgm:prSet>
      <dgm:spPr/>
    </dgm:pt>
    <dgm:pt modelId="{5059B40E-0615-4F64-9065-42B26F5E00E2}" type="pres">
      <dgm:prSet presAssocID="{DEEEE7E6-8B7B-496E-B7B6-F8261F545A5B}" presName="spaceBetweenRectangles" presStyleCnt="0"/>
      <dgm:spPr/>
    </dgm:pt>
    <dgm:pt modelId="{FA339491-7985-419C-946A-610BCD1F5601}" type="pres">
      <dgm:prSet presAssocID="{2A7E2695-EB84-4B0E-8625-B002D743C85F}" presName="parentLin" presStyleCnt="0"/>
      <dgm:spPr/>
    </dgm:pt>
    <dgm:pt modelId="{3812396C-520A-4E58-8C76-B7E8CC719A07}" type="pres">
      <dgm:prSet presAssocID="{2A7E2695-EB84-4B0E-8625-B002D743C85F}" presName="parentLeftMargin" presStyleLbl="node1" presStyleIdx="3" presStyleCnt="6"/>
      <dgm:spPr/>
    </dgm:pt>
    <dgm:pt modelId="{E4F8F7DC-3E73-4F88-A3C2-1E610B5F8C3E}" type="pres">
      <dgm:prSet presAssocID="{2A7E2695-EB84-4B0E-8625-B002D743C85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A867ACB-5FB7-4EEA-9557-B33BBE0B8A82}" type="pres">
      <dgm:prSet presAssocID="{2A7E2695-EB84-4B0E-8625-B002D743C85F}" presName="negativeSpace" presStyleCnt="0"/>
      <dgm:spPr/>
    </dgm:pt>
    <dgm:pt modelId="{656EA6C6-02F0-433A-8130-0348F363C1C1}" type="pres">
      <dgm:prSet presAssocID="{2A7E2695-EB84-4B0E-8625-B002D743C85F}" presName="childText" presStyleLbl="conFgAcc1" presStyleIdx="4" presStyleCnt="6">
        <dgm:presLayoutVars>
          <dgm:bulletEnabled val="1"/>
        </dgm:presLayoutVars>
      </dgm:prSet>
      <dgm:spPr/>
    </dgm:pt>
    <dgm:pt modelId="{6BB8AEA1-26D0-4C3D-979E-50EB8C27CAF8}" type="pres">
      <dgm:prSet presAssocID="{AC45770A-2B58-41BD-B20F-18FE565AB19C}" presName="spaceBetweenRectangles" presStyleCnt="0"/>
      <dgm:spPr/>
    </dgm:pt>
    <dgm:pt modelId="{4D2561DA-4BAE-48E7-A8E8-7DF82E186CCB}" type="pres">
      <dgm:prSet presAssocID="{08315065-CD1C-4000-9DF0-8ED93D9DB9B3}" presName="parentLin" presStyleCnt="0"/>
      <dgm:spPr/>
    </dgm:pt>
    <dgm:pt modelId="{5C218081-8A5C-4AF3-AB7F-09E77C368C76}" type="pres">
      <dgm:prSet presAssocID="{08315065-CD1C-4000-9DF0-8ED93D9DB9B3}" presName="parentLeftMargin" presStyleLbl="node1" presStyleIdx="4" presStyleCnt="6"/>
      <dgm:spPr/>
    </dgm:pt>
    <dgm:pt modelId="{C315CC00-7C3C-4790-B4DD-320C3A9D8301}" type="pres">
      <dgm:prSet presAssocID="{08315065-CD1C-4000-9DF0-8ED93D9DB9B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8997022-A0B0-4398-A2B9-1E32876FB144}" type="pres">
      <dgm:prSet presAssocID="{08315065-CD1C-4000-9DF0-8ED93D9DB9B3}" presName="negativeSpace" presStyleCnt="0"/>
      <dgm:spPr/>
    </dgm:pt>
    <dgm:pt modelId="{C4182DC1-DF16-420C-82B3-5B9FFF0156F4}" type="pres">
      <dgm:prSet presAssocID="{08315065-CD1C-4000-9DF0-8ED93D9DB9B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481CA03-ED6A-40F9-8134-898B1291AAF9}" type="presOf" srcId="{08315065-CD1C-4000-9DF0-8ED93D9DB9B3}" destId="{C315CC00-7C3C-4790-B4DD-320C3A9D8301}" srcOrd="1" destOrd="0" presId="urn:microsoft.com/office/officeart/2005/8/layout/list1"/>
    <dgm:cxn modelId="{8ADE2104-C1B4-403F-9F92-8BFD35DB2A55}" type="presOf" srcId="{2A7E2695-EB84-4B0E-8625-B002D743C85F}" destId="{3812396C-520A-4E58-8C76-B7E8CC719A07}" srcOrd="0" destOrd="0" presId="urn:microsoft.com/office/officeart/2005/8/layout/list1"/>
    <dgm:cxn modelId="{81BE3608-601B-4424-9988-6A332B548E76}" type="presOf" srcId="{E797949B-ACB8-4E9B-9E2B-102E96F78F28}" destId="{3EFBD7EC-8EC3-40B8-A981-0ACC5A121DD4}" srcOrd="0" destOrd="0" presId="urn:microsoft.com/office/officeart/2005/8/layout/list1"/>
    <dgm:cxn modelId="{87432A11-D3F2-4D06-86FB-68208CFA4B2B}" srcId="{0FA72F4D-7B1A-499D-BA74-7A1F6337005B}" destId="{E797949B-ACB8-4E9B-9E2B-102E96F78F28}" srcOrd="3" destOrd="0" parTransId="{B177071A-CA34-44D7-BDE3-97A0B9ACAC32}" sibTransId="{DEEEE7E6-8B7B-496E-B7B6-F8261F545A5B}"/>
    <dgm:cxn modelId="{DCEC152B-69A3-4B41-8C3C-D47153B840DB}" srcId="{0FA72F4D-7B1A-499D-BA74-7A1F6337005B}" destId="{2A7E2695-EB84-4B0E-8625-B002D743C85F}" srcOrd="4" destOrd="0" parTransId="{D523BE2D-5BE1-44CE-AD86-92CB1B5B8C68}" sibTransId="{AC45770A-2B58-41BD-B20F-18FE565AB19C}"/>
    <dgm:cxn modelId="{E8146C34-282C-44B2-9EF8-E411811B8A8A}" srcId="{0FA72F4D-7B1A-499D-BA74-7A1F6337005B}" destId="{49D8F029-0766-4C23-B8C8-2A7FFFD87449}" srcOrd="0" destOrd="0" parTransId="{2B8A6EE2-6FBE-492A-8B78-B46BD581B39A}" sibTransId="{800CE4BF-3E38-4D89-9AFE-897F7F443EED}"/>
    <dgm:cxn modelId="{E71DB73C-8E8E-4FB1-A314-E4F2A61A708B}" type="presOf" srcId="{0FA72F4D-7B1A-499D-BA74-7A1F6337005B}" destId="{FCD41403-772C-4BEC-BBDE-BCC7B694B63D}" srcOrd="0" destOrd="0" presId="urn:microsoft.com/office/officeart/2005/8/layout/list1"/>
    <dgm:cxn modelId="{556FD640-1440-4927-95A9-5224EF16E484}" type="presOf" srcId="{2A7E2695-EB84-4B0E-8625-B002D743C85F}" destId="{E4F8F7DC-3E73-4F88-A3C2-1E610B5F8C3E}" srcOrd="1" destOrd="0" presId="urn:microsoft.com/office/officeart/2005/8/layout/list1"/>
    <dgm:cxn modelId="{FA449B44-1B5B-4E7E-9340-929500D901C7}" type="presOf" srcId="{3CC318AA-B8FD-4619-A0AE-21266E3DDED2}" destId="{93127393-D778-420D-839A-137C3B898E17}" srcOrd="0" destOrd="0" presId="urn:microsoft.com/office/officeart/2005/8/layout/list1"/>
    <dgm:cxn modelId="{2A2A5250-1555-4085-BB2C-DA765EA6D1DE}" srcId="{0FA72F4D-7B1A-499D-BA74-7A1F6337005B}" destId="{0D1AC2CB-DBF7-4F4C-8176-03AEAFB3FE64}" srcOrd="2" destOrd="0" parTransId="{47EE4E2D-8B7E-42E0-BF9F-8BCF81607705}" sibTransId="{3F6F5FE6-5C40-4A97-AF98-676113B96AE2}"/>
    <dgm:cxn modelId="{34647F55-8F0E-4558-A268-B3750D558357}" srcId="{0FA72F4D-7B1A-499D-BA74-7A1F6337005B}" destId="{3CC318AA-B8FD-4619-A0AE-21266E3DDED2}" srcOrd="1" destOrd="0" parTransId="{8044A9E3-38CF-4B08-99AC-E42B5270E2F2}" sibTransId="{2F7FFC85-09ED-4F0D-A2C7-BF23BB981197}"/>
    <dgm:cxn modelId="{19820A76-96BE-46BD-92A3-8FF9D48844A8}" type="presOf" srcId="{49D8F029-0766-4C23-B8C8-2A7FFFD87449}" destId="{B2E536CD-B191-4A40-B1DD-63A2DC0E7FE3}" srcOrd="0" destOrd="0" presId="urn:microsoft.com/office/officeart/2005/8/layout/list1"/>
    <dgm:cxn modelId="{DE34827A-FC42-4A9E-874A-D6FEC532AE6C}" type="presOf" srcId="{0D1AC2CB-DBF7-4F4C-8176-03AEAFB3FE64}" destId="{72234679-5B83-4845-9F27-1510C01049E2}" srcOrd="0" destOrd="0" presId="urn:microsoft.com/office/officeart/2005/8/layout/list1"/>
    <dgm:cxn modelId="{FA10467C-875A-4AF7-BB06-96069DE8A1C7}" type="presOf" srcId="{E797949B-ACB8-4E9B-9E2B-102E96F78F28}" destId="{5B851D1E-B42E-4F08-9E61-88A0BEB50CA3}" srcOrd="1" destOrd="0" presId="urn:microsoft.com/office/officeart/2005/8/layout/list1"/>
    <dgm:cxn modelId="{D2DFD97E-AF93-4E92-B7F1-9E25FF8D752D}" type="presOf" srcId="{08315065-CD1C-4000-9DF0-8ED93D9DB9B3}" destId="{5C218081-8A5C-4AF3-AB7F-09E77C368C76}" srcOrd="0" destOrd="0" presId="urn:microsoft.com/office/officeart/2005/8/layout/list1"/>
    <dgm:cxn modelId="{43373EA8-092F-40F3-911B-0C7B76C2D9A2}" srcId="{0FA72F4D-7B1A-499D-BA74-7A1F6337005B}" destId="{08315065-CD1C-4000-9DF0-8ED93D9DB9B3}" srcOrd="5" destOrd="0" parTransId="{CEF7A10C-D91B-4173-8B9A-CEE5A642A35B}" sibTransId="{88459F41-D80F-46D9-AC32-93F31841C724}"/>
    <dgm:cxn modelId="{7B3999B4-91F5-451C-803C-4F246248A64C}" type="presOf" srcId="{49D8F029-0766-4C23-B8C8-2A7FFFD87449}" destId="{B829D40A-D6EF-41D3-9082-ACB805C81B98}" srcOrd="1" destOrd="0" presId="urn:microsoft.com/office/officeart/2005/8/layout/list1"/>
    <dgm:cxn modelId="{64F80FB6-2A7D-4315-8377-498E105761CE}" type="presOf" srcId="{3CC318AA-B8FD-4619-A0AE-21266E3DDED2}" destId="{8E7465A1-B6C5-4BD7-971C-57231549AD24}" srcOrd="1" destOrd="0" presId="urn:microsoft.com/office/officeart/2005/8/layout/list1"/>
    <dgm:cxn modelId="{A2FE8DC0-54EC-464F-976B-7BC110179FB8}" type="presOf" srcId="{0D1AC2CB-DBF7-4F4C-8176-03AEAFB3FE64}" destId="{75B3CC16-1F4F-46A1-9D82-086C7B56E16F}" srcOrd="1" destOrd="0" presId="urn:microsoft.com/office/officeart/2005/8/layout/list1"/>
    <dgm:cxn modelId="{6D3DDEEC-77B4-4459-9C47-A30EF30C9E43}" type="presParOf" srcId="{FCD41403-772C-4BEC-BBDE-BCC7B694B63D}" destId="{9C5C1D07-45CE-4726-935E-7B9CE9704E49}" srcOrd="0" destOrd="0" presId="urn:microsoft.com/office/officeart/2005/8/layout/list1"/>
    <dgm:cxn modelId="{E337D388-9457-4C76-AC70-428BEEFC35D3}" type="presParOf" srcId="{9C5C1D07-45CE-4726-935E-7B9CE9704E49}" destId="{B2E536CD-B191-4A40-B1DD-63A2DC0E7FE3}" srcOrd="0" destOrd="0" presId="urn:microsoft.com/office/officeart/2005/8/layout/list1"/>
    <dgm:cxn modelId="{B0A45905-8359-470C-AD8D-A1FCB24BAF49}" type="presParOf" srcId="{9C5C1D07-45CE-4726-935E-7B9CE9704E49}" destId="{B829D40A-D6EF-41D3-9082-ACB805C81B98}" srcOrd="1" destOrd="0" presId="urn:microsoft.com/office/officeart/2005/8/layout/list1"/>
    <dgm:cxn modelId="{92D68BB2-1D20-4F24-B063-EE0723DAA2C7}" type="presParOf" srcId="{FCD41403-772C-4BEC-BBDE-BCC7B694B63D}" destId="{CF78EF3F-0745-4359-BA44-C149407FC9E8}" srcOrd="1" destOrd="0" presId="urn:microsoft.com/office/officeart/2005/8/layout/list1"/>
    <dgm:cxn modelId="{A0510006-9A1D-444A-A1AF-ADE571D575AB}" type="presParOf" srcId="{FCD41403-772C-4BEC-BBDE-BCC7B694B63D}" destId="{05872422-5ED8-4ECE-9927-902D4A7E2FE5}" srcOrd="2" destOrd="0" presId="urn:microsoft.com/office/officeart/2005/8/layout/list1"/>
    <dgm:cxn modelId="{534A8A28-1CA2-4508-8479-C23F25EB076C}" type="presParOf" srcId="{FCD41403-772C-4BEC-BBDE-BCC7B694B63D}" destId="{B9110556-15A5-4FBF-B9DE-E8E10EAC9D56}" srcOrd="3" destOrd="0" presId="urn:microsoft.com/office/officeart/2005/8/layout/list1"/>
    <dgm:cxn modelId="{FDB123C5-9A6F-4743-BDD9-DFADD467E11E}" type="presParOf" srcId="{FCD41403-772C-4BEC-BBDE-BCC7B694B63D}" destId="{E4307464-42A8-4A5F-BF38-2D902252913A}" srcOrd="4" destOrd="0" presId="urn:microsoft.com/office/officeart/2005/8/layout/list1"/>
    <dgm:cxn modelId="{8EFEA120-F044-42AE-9FAE-5C74A4302508}" type="presParOf" srcId="{E4307464-42A8-4A5F-BF38-2D902252913A}" destId="{93127393-D778-420D-839A-137C3B898E17}" srcOrd="0" destOrd="0" presId="urn:microsoft.com/office/officeart/2005/8/layout/list1"/>
    <dgm:cxn modelId="{06DBBB83-F01D-4D77-B704-B97EC6F52CAC}" type="presParOf" srcId="{E4307464-42A8-4A5F-BF38-2D902252913A}" destId="{8E7465A1-B6C5-4BD7-971C-57231549AD24}" srcOrd="1" destOrd="0" presId="urn:microsoft.com/office/officeart/2005/8/layout/list1"/>
    <dgm:cxn modelId="{1E70DAC3-9457-40E1-B362-6B646D16D386}" type="presParOf" srcId="{FCD41403-772C-4BEC-BBDE-BCC7B694B63D}" destId="{094B8D17-87B1-4362-A5B4-B6976D530CE3}" srcOrd="5" destOrd="0" presId="urn:microsoft.com/office/officeart/2005/8/layout/list1"/>
    <dgm:cxn modelId="{34B3AA4D-CB0C-4E7D-B813-7ED8FC23CADF}" type="presParOf" srcId="{FCD41403-772C-4BEC-BBDE-BCC7B694B63D}" destId="{4270723E-890A-461E-915F-9CE9B2DBAEBE}" srcOrd="6" destOrd="0" presId="urn:microsoft.com/office/officeart/2005/8/layout/list1"/>
    <dgm:cxn modelId="{3178CDEE-30F5-427E-95F8-30B2876C180D}" type="presParOf" srcId="{FCD41403-772C-4BEC-BBDE-BCC7B694B63D}" destId="{3D4E7FAA-CEA3-41DB-82CE-9FDD001CB245}" srcOrd="7" destOrd="0" presId="urn:microsoft.com/office/officeart/2005/8/layout/list1"/>
    <dgm:cxn modelId="{D090AA74-38C9-4325-8DFE-32A9DDD912C2}" type="presParOf" srcId="{FCD41403-772C-4BEC-BBDE-BCC7B694B63D}" destId="{953F905B-B560-4501-AE25-64ECE9C8B9DC}" srcOrd="8" destOrd="0" presId="urn:microsoft.com/office/officeart/2005/8/layout/list1"/>
    <dgm:cxn modelId="{8B92D4A2-8E97-42EF-9424-A72E6B63F84A}" type="presParOf" srcId="{953F905B-B560-4501-AE25-64ECE9C8B9DC}" destId="{72234679-5B83-4845-9F27-1510C01049E2}" srcOrd="0" destOrd="0" presId="urn:microsoft.com/office/officeart/2005/8/layout/list1"/>
    <dgm:cxn modelId="{E38AAAF6-EB1E-4578-B9B5-961BE1575E38}" type="presParOf" srcId="{953F905B-B560-4501-AE25-64ECE9C8B9DC}" destId="{75B3CC16-1F4F-46A1-9D82-086C7B56E16F}" srcOrd="1" destOrd="0" presId="urn:microsoft.com/office/officeart/2005/8/layout/list1"/>
    <dgm:cxn modelId="{30D4F1CC-9E0F-4010-8CB5-5AC7463B621A}" type="presParOf" srcId="{FCD41403-772C-4BEC-BBDE-BCC7B694B63D}" destId="{EC1EBE64-94DB-4517-AB3C-21E6A4AAC689}" srcOrd="9" destOrd="0" presId="urn:microsoft.com/office/officeart/2005/8/layout/list1"/>
    <dgm:cxn modelId="{303E1BB4-EF01-44B4-A778-4130F7EAF34F}" type="presParOf" srcId="{FCD41403-772C-4BEC-BBDE-BCC7B694B63D}" destId="{4773A19D-A2D1-4F80-953A-EFD00E036AE6}" srcOrd="10" destOrd="0" presId="urn:microsoft.com/office/officeart/2005/8/layout/list1"/>
    <dgm:cxn modelId="{46D67994-E4B1-4C01-ABBB-C9C52F69E62E}" type="presParOf" srcId="{FCD41403-772C-4BEC-BBDE-BCC7B694B63D}" destId="{E8D8D30D-65BF-40C1-BAE2-0DCCC752E2B4}" srcOrd="11" destOrd="0" presId="urn:microsoft.com/office/officeart/2005/8/layout/list1"/>
    <dgm:cxn modelId="{E2417791-4665-4D36-8BCC-2C26F843DA29}" type="presParOf" srcId="{FCD41403-772C-4BEC-BBDE-BCC7B694B63D}" destId="{D6B50C03-A9D6-4D27-823F-A5FF6EDFEFED}" srcOrd="12" destOrd="0" presId="urn:microsoft.com/office/officeart/2005/8/layout/list1"/>
    <dgm:cxn modelId="{2F6FA395-CA3F-40D7-AB0F-B7624BF0F9F2}" type="presParOf" srcId="{D6B50C03-A9D6-4D27-823F-A5FF6EDFEFED}" destId="{3EFBD7EC-8EC3-40B8-A981-0ACC5A121DD4}" srcOrd="0" destOrd="0" presId="urn:microsoft.com/office/officeart/2005/8/layout/list1"/>
    <dgm:cxn modelId="{EAA4C523-A2FE-461A-B014-373F72309BED}" type="presParOf" srcId="{D6B50C03-A9D6-4D27-823F-A5FF6EDFEFED}" destId="{5B851D1E-B42E-4F08-9E61-88A0BEB50CA3}" srcOrd="1" destOrd="0" presId="urn:microsoft.com/office/officeart/2005/8/layout/list1"/>
    <dgm:cxn modelId="{D9B6CAEE-43D6-4001-9929-7B65AD82FB01}" type="presParOf" srcId="{FCD41403-772C-4BEC-BBDE-BCC7B694B63D}" destId="{686C574D-E717-4375-8EEC-690092D3170D}" srcOrd="13" destOrd="0" presId="urn:microsoft.com/office/officeart/2005/8/layout/list1"/>
    <dgm:cxn modelId="{AD338058-128E-4F08-9034-90353FB282EA}" type="presParOf" srcId="{FCD41403-772C-4BEC-BBDE-BCC7B694B63D}" destId="{C8F175C8-86B3-4CA0-B243-A08F6C0E36F2}" srcOrd="14" destOrd="0" presId="urn:microsoft.com/office/officeart/2005/8/layout/list1"/>
    <dgm:cxn modelId="{A3367056-A5E3-411D-A54E-4B5EFF5E5C69}" type="presParOf" srcId="{FCD41403-772C-4BEC-BBDE-BCC7B694B63D}" destId="{5059B40E-0615-4F64-9065-42B26F5E00E2}" srcOrd="15" destOrd="0" presId="urn:microsoft.com/office/officeart/2005/8/layout/list1"/>
    <dgm:cxn modelId="{138A7328-2C7A-4FBE-A62A-423B0720E1C7}" type="presParOf" srcId="{FCD41403-772C-4BEC-BBDE-BCC7B694B63D}" destId="{FA339491-7985-419C-946A-610BCD1F5601}" srcOrd="16" destOrd="0" presId="urn:microsoft.com/office/officeart/2005/8/layout/list1"/>
    <dgm:cxn modelId="{3341C0C6-BC87-4FE5-9BB6-7409F2529CAF}" type="presParOf" srcId="{FA339491-7985-419C-946A-610BCD1F5601}" destId="{3812396C-520A-4E58-8C76-B7E8CC719A07}" srcOrd="0" destOrd="0" presId="urn:microsoft.com/office/officeart/2005/8/layout/list1"/>
    <dgm:cxn modelId="{6A6495FC-0DE2-488C-959A-6C4475708745}" type="presParOf" srcId="{FA339491-7985-419C-946A-610BCD1F5601}" destId="{E4F8F7DC-3E73-4F88-A3C2-1E610B5F8C3E}" srcOrd="1" destOrd="0" presId="urn:microsoft.com/office/officeart/2005/8/layout/list1"/>
    <dgm:cxn modelId="{CAD3F9EF-5B50-4513-859D-FCCE7F601F88}" type="presParOf" srcId="{FCD41403-772C-4BEC-BBDE-BCC7B694B63D}" destId="{8A867ACB-5FB7-4EEA-9557-B33BBE0B8A82}" srcOrd="17" destOrd="0" presId="urn:microsoft.com/office/officeart/2005/8/layout/list1"/>
    <dgm:cxn modelId="{AEEE64AE-CC2E-4BF1-BFD0-21194FBFF379}" type="presParOf" srcId="{FCD41403-772C-4BEC-BBDE-BCC7B694B63D}" destId="{656EA6C6-02F0-433A-8130-0348F363C1C1}" srcOrd="18" destOrd="0" presId="urn:microsoft.com/office/officeart/2005/8/layout/list1"/>
    <dgm:cxn modelId="{919B3ED8-25B9-4537-B8DB-D2C680ED50D4}" type="presParOf" srcId="{FCD41403-772C-4BEC-BBDE-BCC7B694B63D}" destId="{6BB8AEA1-26D0-4C3D-979E-50EB8C27CAF8}" srcOrd="19" destOrd="0" presId="urn:microsoft.com/office/officeart/2005/8/layout/list1"/>
    <dgm:cxn modelId="{9886C914-D8B5-40A7-BBBA-D1245C373DC6}" type="presParOf" srcId="{FCD41403-772C-4BEC-BBDE-BCC7B694B63D}" destId="{4D2561DA-4BAE-48E7-A8E8-7DF82E186CCB}" srcOrd="20" destOrd="0" presId="urn:microsoft.com/office/officeart/2005/8/layout/list1"/>
    <dgm:cxn modelId="{C9A61DF6-D325-4F64-A058-F8F29E05F94C}" type="presParOf" srcId="{4D2561DA-4BAE-48E7-A8E8-7DF82E186CCB}" destId="{5C218081-8A5C-4AF3-AB7F-09E77C368C76}" srcOrd="0" destOrd="0" presId="urn:microsoft.com/office/officeart/2005/8/layout/list1"/>
    <dgm:cxn modelId="{791AFE29-9C33-48B0-B565-89F092168737}" type="presParOf" srcId="{4D2561DA-4BAE-48E7-A8E8-7DF82E186CCB}" destId="{C315CC00-7C3C-4790-B4DD-320C3A9D8301}" srcOrd="1" destOrd="0" presId="urn:microsoft.com/office/officeart/2005/8/layout/list1"/>
    <dgm:cxn modelId="{0D33BE65-7E9D-422F-B16D-79C13FE03874}" type="presParOf" srcId="{FCD41403-772C-4BEC-BBDE-BCC7B694B63D}" destId="{18997022-A0B0-4398-A2B9-1E32876FB144}" srcOrd="21" destOrd="0" presId="urn:microsoft.com/office/officeart/2005/8/layout/list1"/>
    <dgm:cxn modelId="{F2EDE154-D815-48EE-9E3D-4D92586F68BD}" type="presParOf" srcId="{FCD41403-772C-4BEC-BBDE-BCC7B694B63D}" destId="{C4182DC1-DF16-420C-82B3-5B9FFF0156F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72422-5ED8-4ECE-9927-902D4A7E2FE5}">
      <dsp:nvSpPr>
        <dsp:cNvPr id="0" name=""/>
        <dsp:cNvSpPr/>
      </dsp:nvSpPr>
      <dsp:spPr>
        <a:xfrm>
          <a:off x="0" y="853312"/>
          <a:ext cx="61485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9D40A-D6EF-41D3-9082-ACB805C81B98}">
      <dsp:nvSpPr>
        <dsp:cNvPr id="0" name=""/>
        <dsp:cNvSpPr/>
      </dsp:nvSpPr>
      <dsp:spPr>
        <a:xfrm>
          <a:off x="307427" y="661432"/>
          <a:ext cx="4303985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680" tIns="0" rIns="16268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Has</a:t>
          </a:r>
          <a:r>
            <a:rPr lang="en-US" sz="1300" kern="1200" dirty="0"/>
            <a:t> </a:t>
          </a:r>
          <a:r>
            <a:rPr lang="en-US" sz="1300" kern="1200" dirty="0">
              <a:latin typeface="Calibri Light" panose="020F0302020204030204"/>
            </a:rPr>
            <a:t>the underlying reason for intubation been corrected?  </a:t>
          </a:r>
          <a:endParaRPr lang="en-US" sz="1300" kern="1200" dirty="0"/>
        </a:p>
      </dsp:txBody>
      <dsp:txXfrm>
        <a:off x="326161" y="680166"/>
        <a:ext cx="4266517" cy="346292"/>
      </dsp:txXfrm>
    </dsp:sp>
    <dsp:sp modelId="{4270723E-890A-461E-915F-9CE9B2DBAEBE}">
      <dsp:nvSpPr>
        <dsp:cNvPr id="0" name=""/>
        <dsp:cNvSpPr/>
      </dsp:nvSpPr>
      <dsp:spPr>
        <a:xfrm>
          <a:off x="0" y="1442992"/>
          <a:ext cx="61485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465A1-B6C5-4BD7-971C-57231549AD24}">
      <dsp:nvSpPr>
        <dsp:cNvPr id="0" name=""/>
        <dsp:cNvSpPr/>
      </dsp:nvSpPr>
      <dsp:spPr>
        <a:xfrm>
          <a:off x="307427" y="1251112"/>
          <a:ext cx="4303985" cy="38376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680" tIns="0" rIns="16268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Did the patient need the ventilator, an artificial airway, or both? </a:t>
          </a:r>
        </a:p>
      </dsp:txBody>
      <dsp:txXfrm>
        <a:off x="326161" y="1269846"/>
        <a:ext cx="4266517" cy="346292"/>
      </dsp:txXfrm>
    </dsp:sp>
    <dsp:sp modelId="{4773A19D-A2D1-4F80-953A-EFD00E036AE6}">
      <dsp:nvSpPr>
        <dsp:cNvPr id="0" name=""/>
        <dsp:cNvSpPr/>
      </dsp:nvSpPr>
      <dsp:spPr>
        <a:xfrm>
          <a:off x="0" y="2032672"/>
          <a:ext cx="61485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3CC16-1F4F-46A1-9D82-086C7B56E16F}">
      <dsp:nvSpPr>
        <dsp:cNvPr id="0" name=""/>
        <dsp:cNvSpPr/>
      </dsp:nvSpPr>
      <dsp:spPr>
        <a:xfrm>
          <a:off x="307427" y="1840792"/>
          <a:ext cx="4303985" cy="38376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680" tIns="0" rIns="16268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What was the mechanism of respiratory failure?</a:t>
          </a:r>
        </a:p>
      </dsp:txBody>
      <dsp:txXfrm>
        <a:off x="326161" y="1859526"/>
        <a:ext cx="4266517" cy="346292"/>
      </dsp:txXfrm>
    </dsp:sp>
    <dsp:sp modelId="{C8F175C8-86B3-4CA0-B243-A08F6C0E36F2}">
      <dsp:nvSpPr>
        <dsp:cNvPr id="0" name=""/>
        <dsp:cNvSpPr/>
      </dsp:nvSpPr>
      <dsp:spPr>
        <a:xfrm>
          <a:off x="0" y="2622352"/>
          <a:ext cx="61485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51D1E-B42E-4F08-9E61-88A0BEB50CA3}">
      <dsp:nvSpPr>
        <dsp:cNvPr id="0" name=""/>
        <dsp:cNvSpPr/>
      </dsp:nvSpPr>
      <dsp:spPr>
        <a:xfrm>
          <a:off x="307427" y="2430472"/>
          <a:ext cx="4303985" cy="38376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680" tIns="0" rIns="16268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Is airway resistance improved?</a:t>
          </a:r>
        </a:p>
      </dsp:txBody>
      <dsp:txXfrm>
        <a:off x="326161" y="2449206"/>
        <a:ext cx="4266517" cy="346292"/>
      </dsp:txXfrm>
    </dsp:sp>
    <dsp:sp modelId="{656EA6C6-02F0-433A-8130-0348F363C1C1}">
      <dsp:nvSpPr>
        <dsp:cNvPr id="0" name=""/>
        <dsp:cNvSpPr/>
      </dsp:nvSpPr>
      <dsp:spPr>
        <a:xfrm>
          <a:off x="0" y="3212032"/>
          <a:ext cx="61485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8F7DC-3E73-4F88-A3C2-1E610B5F8C3E}">
      <dsp:nvSpPr>
        <dsp:cNvPr id="0" name=""/>
        <dsp:cNvSpPr/>
      </dsp:nvSpPr>
      <dsp:spPr>
        <a:xfrm>
          <a:off x="307427" y="3020152"/>
          <a:ext cx="4303985" cy="38376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680" tIns="0" rIns="16268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Is compliance improved?</a:t>
          </a:r>
        </a:p>
      </dsp:txBody>
      <dsp:txXfrm>
        <a:off x="326161" y="3038886"/>
        <a:ext cx="4266517" cy="346292"/>
      </dsp:txXfrm>
    </dsp:sp>
    <dsp:sp modelId="{C4182DC1-DF16-420C-82B3-5B9FFF0156F4}">
      <dsp:nvSpPr>
        <dsp:cNvPr id="0" name=""/>
        <dsp:cNvSpPr/>
      </dsp:nvSpPr>
      <dsp:spPr>
        <a:xfrm>
          <a:off x="0" y="3801712"/>
          <a:ext cx="61485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5CC00-7C3C-4790-B4DD-320C3A9D8301}">
      <dsp:nvSpPr>
        <dsp:cNvPr id="0" name=""/>
        <dsp:cNvSpPr/>
      </dsp:nvSpPr>
      <dsp:spPr>
        <a:xfrm>
          <a:off x="307427" y="3609832"/>
          <a:ext cx="4303985" cy="3837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680" tIns="0" rIns="16268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Is minute ventilation requirement reasonable?</a:t>
          </a:r>
          <a:endParaRPr lang="en-US" sz="1300" kern="1200" dirty="0"/>
        </a:p>
      </dsp:txBody>
      <dsp:txXfrm>
        <a:off x="326161" y="3628566"/>
        <a:ext cx="4266517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7763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768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25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97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54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55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2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56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4068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2950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90F8-0E75-EE45-9195-7C8C89FF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72290"/>
            <a:ext cx="6858000" cy="2387600"/>
          </a:xfrm>
        </p:spPr>
        <p:txBody>
          <a:bodyPr anchor="b">
            <a:normAutofit/>
          </a:bodyPr>
          <a:lstStyle>
            <a:lvl1pPr algn="ctr">
              <a:defRPr sz="4950" b="1" i="0">
                <a:solidFill>
                  <a:srgbClr val="075080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6E5C-102E-4749-85B4-3A51E6A9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5196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6EAE1-6BFC-6446-943F-7F22DCAFF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9681" y="478185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D39-191C-7943-9763-9A6C6D2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4284-9183-654F-B2C2-0FDC66E8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81C34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2D09B-98DD-FC4A-93B6-9279D5D98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9681" y="478185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22417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6A8F002-6A00-D946-9DF2-8F69CB188FDD}"/>
              </a:ext>
            </a:extLst>
          </p:cNvPr>
          <p:cNvSpPr/>
          <p:nvPr userDrawn="1"/>
        </p:nvSpPr>
        <p:spPr>
          <a:xfrm flipH="1">
            <a:off x="3414251" y="4749343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72" y="2361743"/>
            <a:ext cx="5431735" cy="2387600"/>
          </a:xfrm>
        </p:spPr>
        <p:txBody>
          <a:bodyPr anchor="b">
            <a:normAutofit/>
          </a:bodyPr>
          <a:lstStyle>
            <a:lvl1pPr algn="ctr">
              <a:defRPr sz="495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72" y="4841418"/>
            <a:ext cx="543173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19222-797D-3444-BEBD-19A71FCFA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0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04091"/>
            <a:ext cx="6858000" cy="2387600"/>
          </a:xfrm>
        </p:spPr>
        <p:txBody>
          <a:bodyPr anchor="b">
            <a:normAutofit/>
          </a:bodyPr>
          <a:lstStyle>
            <a:lvl1pPr algn="ctr">
              <a:defRPr sz="495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83766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6DDB9D4-EBB3-0141-A850-F32AA8F8DFC7}"/>
              </a:ext>
            </a:extLst>
          </p:cNvPr>
          <p:cNvSpPr/>
          <p:nvPr userDrawn="1"/>
        </p:nvSpPr>
        <p:spPr>
          <a:xfrm flipH="1">
            <a:off x="3414251" y="4749343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7D97B-661A-CF41-AA7F-3FA954A55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0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736" y="354037"/>
            <a:ext cx="5203417" cy="2387600"/>
          </a:xfrm>
        </p:spPr>
        <p:txBody>
          <a:bodyPr anchor="b">
            <a:normAutofit/>
          </a:bodyPr>
          <a:lstStyle>
            <a:lvl1pPr algn="ctr">
              <a:defRPr sz="495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736" y="2833712"/>
            <a:ext cx="520341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EDF6D2-2AD9-1341-A0D2-16070966B4BA}"/>
              </a:ext>
            </a:extLst>
          </p:cNvPr>
          <p:cNvSpPr/>
          <p:nvPr userDrawn="1"/>
        </p:nvSpPr>
        <p:spPr>
          <a:xfrm flipH="1">
            <a:off x="3414251" y="4749343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615FE-BD43-DF4A-A7AA-9C130B051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0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77" y="367749"/>
            <a:ext cx="4425399" cy="3924395"/>
          </a:xfrm>
        </p:spPr>
        <p:txBody>
          <a:bodyPr anchor="b">
            <a:normAutofit/>
          </a:bodyPr>
          <a:lstStyle>
            <a:lvl1pPr algn="l">
              <a:defRPr sz="495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78" y="4442791"/>
            <a:ext cx="4323522" cy="1597189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F049771-8B7E-E74D-8CB7-011F382C193C}"/>
              </a:ext>
            </a:extLst>
          </p:cNvPr>
          <p:cNvSpPr/>
          <p:nvPr userDrawn="1"/>
        </p:nvSpPr>
        <p:spPr>
          <a:xfrm flipH="1">
            <a:off x="3414251" y="4749343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C4FB1-C30D-CD4D-9237-C180D94D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0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6A732D-881A-7245-B421-BF02E6DE2CB7}"/>
              </a:ext>
            </a:extLst>
          </p:cNvPr>
          <p:cNvSpPr/>
          <p:nvPr userDrawn="1"/>
        </p:nvSpPr>
        <p:spPr>
          <a:xfrm rot="10800000">
            <a:off x="622818" y="1558212"/>
            <a:ext cx="8521182" cy="909958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0800000" flipH="1">
            <a:off x="0" y="-4890"/>
            <a:ext cx="9146145" cy="3139975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19" y="502750"/>
            <a:ext cx="8128699" cy="105546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819" y="1799915"/>
            <a:ext cx="4072541" cy="1195213"/>
          </a:xfrm>
        </p:spPr>
        <p:txBody>
          <a:bodyPr/>
          <a:lstStyle>
            <a:lvl1pPr marL="0" indent="0">
              <a:buNone/>
              <a:defRPr sz="1800">
                <a:solidFill>
                  <a:srgbClr val="81C34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41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6200000" flipH="1">
            <a:off x="2091193" y="-2091190"/>
            <a:ext cx="4961615" cy="9144001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585" y="198713"/>
            <a:ext cx="4907434" cy="1861582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9478" y="2129542"/>
            <a:ext cx="4072541" cy="1299458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7508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853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764" y="2818041"/>
            <a:ext cx="179886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2726" y="1784187"/>
            <a:ext cx="4139293" cy="4351338"/>
          </a:xfrm>
        </p:spPr>
        <p:txBody>
          <a:bodyPr/>
          <a:lstStyle>
            <a:lvl1pPr marL="385763" indent="-385763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24622C3-5E9E-D346-8F96-1E0DE9C25970}"/>
              </a:ext>
            </a:extLst>
          </p:cNvPr>
          <p:cNvSpPr/>
          <p:nvPr userDrawn="1"/>
        </p:nvSpPr>
        <p:spPr>
          <a:xfrm flipV="1">
            <a:off x="2979078" y="2353761"/>
            <a:ext cx="1" cy="2254121"/>
          </a:xfrm>
          <a:prstGeom prst="line">
            <a:avLst/>
          </a:prstGeom>
          <a:ln w="34925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3636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C03FDD6-46CC-1E49-A404-748D82D71DA3}"/>
              </a:ext>
            </a:extLst>
          </p:cNvPr>
          <p:cNvSpPr/>
          <p:nvPr userDrawn="1"/>
        </p:nvSpPr>
        <p:spPr>
          <a:xfrm rot="5400000" flipH="1">
            <a:off x="3633701" y="3198178"/>
            <a:ext cx="6435618" cy="884029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Triangle 6">
            <a:extLst>
              <a:ext uri="{FF2B5EF4-FFF2-40B4-BE49-F238E27FC236}">
                <a16:creationId xmlns:a16="http://schemas.microsoft.com/office/drawing/2014/main" id="{A7F42498-4621-B54F-9EBD-C43964478D69}"/>
              </a:ext>
            </a:extLst>
          </p:cNvPr>
          <p:cNvSpPr/>
          <p:nvPr userDrawn="1"/>
        </p:nvSpPr>
        <p:spPr>
          <a:xfrm rot="16200000" flipH="1">
            <a:off x="3864526" y="1583776"/>
            <a:ext cx="6857999" cy="369045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3C119-1640-7042-BAAF-B3974CD2357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061827" y="358579"/>
            <a:ext cx="1798865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C8228-0721-3D49-9065-94830BDB012D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7061827" y="1708693"/>
            <a:ext cx="1798865" cy="2818831"/>
          </a:xfrm>
        </p:spPr>
        <p:txBody>
          <a:bodyPr>
            <a:normAutofit/>
          </a:bodyPr>
          <a:lstStyle>
            <a:lvl1pPr marL="385763" indent="-385763" algn="l">
              <a:buFont typeface="+mj-lt"/>
              <a:buAutoNum type="arabicPeriod"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44106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F59A923-87AF-BC41-899C-046E2E4ECA39}"/>
              </a:ext>
            </a:extLst>
          </p:cNvPr>
          <p:cNvSpPr/>
          <p:nvPr userDrawn="1"/>
        </p:nvSpPr>
        <p:spPr>
          <a:xfrm>
            <a:off x="2" y="5952931"/>
            <a:ext cx="4852451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35A7478-F98E-5340-9B3F-FC77A5F1010D}"/>
              </a:ext>
            </a:extLst>
          </p:cNvPr>
          <p:cNvSpPr/>
          <p:nvPr userDrawn="1"/>
        </p:nvSpPr>
        <p:spPr>
          <a:xfrm flipH="1">
            <a:off x="628650" y="5266045"/>
            <a:ext cx="851534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26950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8F49-57E6-8147-ACC7-3F388DB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9702-A92D-E148-8665-93CE1B4D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A496E-E8CF-AF40-A881-67122660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A107690-0D15-A744-A05B-0B3937F5878B}"/>
              </a:ext>
            </a:extLst>
          </p:cNvPr>
          <p:cNvSpPr/>
          <p:nvPr userDrawn="1"/>
        </p:nvSpPr>
        <p:spPr>
          <a:xfrm>
            <a:off x="2" y="5952931"/>
            <a:ext cx="4852451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04BBD68-2894-2D4F-B3C3-0E38EC727E17}"/>
              </a:ext>
            </a:extLst>
          </p:cNvPr>
          <p:cNvSpPr/>
          <p:nvPr userDrawn="1"/>
        </p:nvSpPr>
        <p:spPr>
          <a:xfrm flipH="1">
            <a:off x="628650" y="5266045"/>
            <a:ext cx="851534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560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44223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4E6A-B5CD-FE40-A081-B88F26AC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D1E6-A89B-2E44-8187-B274E988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81C34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55B7-8289-7D4E-8271-6E831DA8F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1B20-128F-5446-B212-69D8907B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81C34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68F55-ED0D-2B40-87F7-3A66654A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F6ED3C4-5304-8345-AA0F-FB19E9069AAE}"/>
              </a:ext>
            </a:extLst>
          </p:cNvPr>
          <p:cNvSpPr/>
          <p:nvPr userDrawn="1"/>
        </p:nvSpPr>
        <p:spPr>
          <a:xfrm>
            <a:off x="2" y="5952931"/>
            <a:ext cx="4852451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B9CF755-301C-C947-885A-BC9A41838C8F}"/>
              </a:ext>
            </a:extLst>
          </p:cNvPr>
          <p:cNvSpPr/>
          <p:nvPr userDrawn="1"/>
        </p:nvSpPr>
        <p:spPr>
          <a:xfrm flipH="1">
            <a:off x="628650" y="5266045"/>
            <a:ext cx="851534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22634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0CD386-E90E-674A-861A-C793C3A2E586}"/>
              </a:ext>
            </a:extLst>
          </p:cNvPr>
          <p:cNvSpPr/>
          <p:nvPr userDrawn="1"/>
        </p:nvSpPr>
        <p:spPr>
          <a:xfrm rot="10800000">
            <a:off x="4332737" y="1347986"/>
            <a:ext cx="481965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D53BCA90-8D6B-FA4F-89E9-A9903809BA95}"/>
              </a:ext>
            </a:extLst>
          </p:cNvPr>
          <p:cNvSpPr/>
          <p:nvPr userDrawn="1"/>
        </p:nvSpPr>
        <p:spPr>
          <a:xfrm rot="10800000" flipH="1">
            <a:off x="0" y="0"/>
            <a:ext cx="9161858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AD52-EF37-3C46-B5D1-4AC37ABB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630B4-28E1-2440-8C71-824AA01B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04533"/>
            <a:ext cx="7886700" cy="37724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78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4473916-2D7A-0F4F-8E76-2E3AA647ACEA}"/>
              </a:ext>
            </a:extLst>
          </p:cNvPr>
          <p:cNvSpPr/>
          <p:nvPr userDrawn="1"/>
        </p:nvSpPr>
        <p:spPr>
          <a:xfrm rot="10800000">
            <a:off x="4332737" y="1347986"/>
            <a:ext cx="481965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91DCBB71-AB08-BF40-A1EE-002F719092A2}"/>
              </a:ext>
            </a:extLst>
          </p:cNvPr>
          <p:cNvSpPr/>
          <p:nvPr userDrawn="1"/>
        </p:nvSpPr>
        <p:spPr>
          <a:xfrm rot="10800000" flipH="1">
            <a:off x="0" y="0"/>
            <a:ext cx="9161858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6F0901-4F92-8441-8D26-F74CC3F0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7A32D-F0A2-C547-84E2-1370140C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23267"/>
            <a:ext cx="3886200" cy="4053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3FE6A3-4AEB-9B41-82EA-C579B5C04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23267"/>
            <a:ext cx="3886200" cy="40536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51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4A33-BA02-6D4B-955F-182C566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3FC-DD18-684D-8DB3-5D7E1BF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D6DD-ECCB-034C-B0E3-E5043DB3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AEDBE93-2563-2345-91FE-0F6A4CAC9CE6}"/>
              </a:ext>
            </a:extLst>
          </p:cNvPr>
          <p:cNvSpPr/>
          <p:nvPr userDrawn="1"/>
        </p:nvSpPr>
        <p:spPr>
          <a:xfrm>
            <a:off x="2" y="5408163"/>
            <a:ext cx="7757491" cy="1454727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729290B-EDBD-2449-B2B6-12BE30164801}"/>
              </a:ext>
            </a:extLst>
          </p:cNvPr>
          <p:cNvSpPr/>
          <p:nvPr userDrawn="1"/>
        </p:nvSpPr>
        <p:spPr>
          <a:xfrm flipH="1">
            <a:off x="1386508" y="5408163"/>
            <a:ext cx="7757491" cy="1454727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245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6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845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3950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0192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6732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4850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6733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614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58C-8C43-EE4D-A797-642333E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D9BE-FA1C-BB4E-B654-BE0EC2DB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1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3" r:id="rId5"/>
    <p:sldLayoutId id="2147483668" r:id="rId6"/>
    <p:sldLayoutId id="2147483666" r:id="rId7"/>
    <p:sldLayoutId id="2147483667" r:id="rId8"/>
    <p:sldLayoutId id="2147483650" r:id="rId9"/>
    <p:sldLayoutId id="2147483664" r:id="rId10"/>
    <p:sldLayoutId id="2147483662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75080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14AD6-50D1-7643-B9FB-445CC01B6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037" y="739978"/>
            <a:ext cx="4001197" cy="3004145"/>
          </a:xfrm>
        </p:spPr>
        <p:txBody>
          <a:bodyPr>
            <a:normAutofit/>
          </a:bodyPr>
          <a:lstStyle/>
          <a:p>
            <a:r>
              <a:rPr lang="en-US" sz="4200">
                <a:latin typeface="Proxima Nova"/>
              </a:rPr>
              <a:t>ICU CURRICULUM</a:t>
            </a: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766D7-5DE0-B44B-AE96-C810F6F4F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036" y="3836197"/>
            <a:ext cx="4001198" cy="2189214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600" dirty="0">
                <a:latin typeface="Proxima Nova"/>
              </a:rPr>
              <a:t>Liberation from Mechanical Ventilation</a:t>
            </a:r>
            <a:endParaRPr lang="en-US" sz="26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DA0ABE4-F8F1-5621-2E7E-5C319ED5E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7" r="21457" b="-1"/>
          <a:stretch/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35E6845E-AAAF-FB28-45B8-E07B35B8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87" y="5901450"/>
            <a:ext cx="2743200" cy="7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Correctable Factors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228687"/>
            <a:ext cx="7886700" cy="377243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Proxima Nova"/>
              </a:rPr>
              <a:t>Resistance (airway obstruction): bronchodilators, steroids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Proxima Nova"/>
              </a:rPr>
              <a:t>Compliance: (pulmonary edema, abdominal distention: diuresis, tap ascites, time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Minute ventilation: (fever, sepsis, PE)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Malnutrition, overfeeding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Electrolyte abnormalities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ICU Myopathy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Metabolic alkalosis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Atelectasis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Sedation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Secretions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Endotracheal tube</a:t>
            </a:r>
          </a:p>
        </p:txBody>
      </p:sp>
    </p:spTree>
    <p:extLst>
      <p:ext uri="{BB962C8B-B14F-4D97-AF65-F5344CB8AC3E}">
        <p14:creationId xmlns:p14="http://schemas.microsoft.com/office/powerpoint/2010/main" val="34219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456 patients (medical/surgical)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347 (76%) </a:t>
            </a:r>
            <a:r>
              <a:rPr lang="en-US" dirty="0" err="1"/>
              <a:t>extubated</a:t>
            </a:r>
            <a:r>
              <a:rPr lang="en-US" dirty="0"/>
              <a:t> successfully the first day after resolution of </a:t>
            </a:r>
            <a:r>
              <a:rPr lang="en-US"/>
              <a:t>acute illness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109 who failed initial SBT were randomized to weaning by: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T-piece trials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IMV with gradual rate reduction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PSV with gradual reduction of PSV down to 8 cmH</a:t>
            </a:r>
            <a:r>
              <a:rPr lang="en-US" baseline="-25000" dirty="0"/>
              <a:t>2</a:t>
            </a:r>
            <a:r>
              <a:rPr lang="en-US" dirty="0"/>
              <a:t>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9" y="292658"/>
            <a:ext cx="7953086" cy="1096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1382" y="6246076"/>
            <a:ext cx="3754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Brochard</a:t>
            </a:r>
            <a:r>
              <a:rPr lang="en-US" dirty="0"/>
              <a:t> L, et al.  AJRCCM 1994; 150: 896</a:t>
            </a:r>
          </a:p>
        </p:txBody>
      </p:sp>
    </p:spTree>
    <p:extLst>
      <p:ext uri="{BB962C8B-B14F-4D97-AF65-F5344CB8AC3E}">
        <p14:creationId xmlns:p14="http://schemas.microsoft.com/office/powerpoint/2010/main" val="38151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PSV had the shortest weaning time compared to T-piece and SIMV.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PSV was not compared directly to the T-piece group but was compared to the cohort of T-piece and SIMV.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0" y="215069"/>
            <a:ext cx="8541213" cy="1178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7562" y="6246076"/>
            <a:ext cx="3754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Brochard</a:t>
            </a:r>
            <a:r>
              <a:rPr lang="en-US" dirty="0"/>
              <a:t> L, et al.  AJRCCM 1994; 150: 896</a:t>
            </a:r>
          </a:p>
        </p:txBody>
      </p:sp>
    </p:spTree>
    <p:extLst>
      <p:ext uri="{BB962C8B-B14F-4D97-AF65-F5344CB8AC3E}">
        <p14:creationId xmlns:p14="http://schemas.microsoft.com/office/powerpoint/2010/main" val="32026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Liberation is not Extubation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n-US" dirty="0" err="1"/>
              <a:t>extubate</a:t>
            </a:r>
            <a:r>
              <a:rPr lang="en-US" dirty="0"/>
              <a:t>, the patient has to be liberated from </a:t>
            </a:r>
            <a:r>
              <a:rPr lang="en-US" dirty="0" err="1"/>
              <a:t>ventilatory</a:t>
            </a:r>
            <a:r>
              <a:rPr lang="en-US" dirty="0"/>
              <a:t> support (pass a SBT) and meet the following criteria: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1) have a good cough</a:t>
            </a:r>
          </a:p>
          <a:p>
            <a:endParaRPr lang="en-US" dirty="0"/>
          </a:p>
          <a:p>
            <a:r>
              <a:rPr lang="en-US" dirty="0"/>
              <a:t>2) be awake and alert to protect their airway</a:t>
            </a:r>
          </a:p>
          <a:p>
            <a:endParaRPr lang="en-US" dirty="0"/>
          </a:p>
          <a:p>
            <a:r>
              <a:rPr lang="en-US" dirty="0"/>
              <a:t>3) not require frequent suctioning or have copious secretions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</a:t>
            </a:r>
            <a:r>
              <a:rPr lang="en-US" dirty="0" err="1"/>
              <a:t>extubation</a:t>
            </a:r>
            <a:r>
              <a:rPr lang="en-US" dirty="0"/>
              <a:t> Stridor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>
                <a:latin typeface="Proxima Nova"/>
              </a:rPr>
              <a:t>Need to be around when patients get extubated</a:t>
            </a:r>
          </a:p>
          <a:p>
            <a:endParaRPr lang="en-US" sz="2800" dirty="0"/>
          </a:p>
          <a:p>
            <a:r>
              <a:rPr lang="en-US" sz="2800" dirty="0"/>
              <a:t>Due to edema of the upper airway</a:t>
            </a:r>
          </a:p>
          <a:p>
            <a:endParaRPr lang="en-US" sz="2800" dirty="0"/>
          </a:p>
          <a:p>
            <a:r>
              <a:rPr lang="en-US" sz="2800" dirty="0">
                <a:latin typeface="Proxima Nova"/>
              </a:rPr>
              <a:t>These patients can rapidly develop pulmonary edema due to the generation of negative intrathoracic pressure and increased LV afterload.</a:t>
            </a:r>
          </a:p>
          <a:p>
            <a:endParaRPr lang="en-US" sz="2800" dirty="0"/>
          </a:p>
          <a:p>
            <a:r>
              <a:rPr lang="en-US" sz="2800" dirty="0">
                <a:latin typeface="Proxima Nova"/>
              </a:rPr>
              <a:t>Treat with steroids, racemic epi, and possibly reintubation.</a:t>
            </a:r>
          </a:p>
        </p:txBody>
      </p:sp>
    </p:spTree>
    <p:extLst>
      <p:ext uri="{BB962C8B-B14F-4D97-AF65-F5344CB8AC3E}">
        <p14:creationId xmlns:p14="http://schemas.microsoft.com/office/powerpoint/2010/main" val="35437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433" y="5981859"/>
            <a:ext cx="5921361" cy="8187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Esteban A, et al. NEJM 2004; 350: 2452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Multicenter trial of 221 patients failing </a:t>
            </a:r>
            <a:r>
              <a:rPr lang="en-US" dirty="0" err="1"/>
              <a:t>extubation</a:t>
            </a:r>
            <a:r>
              <a:rPr lang="en-US" dirty="0"/>
              <a:t> (only 10% had COPD)</a:t>
            </a:r>
          </a:p>
          <a:p>
            <a:endParaRPr lang="en-US" dirty="0"/>
          </a:p>
          <a:p>
            <a:r>
              <a:rPr lang="en-US" dirty="0"/>
              <a:t>NIPPV was ineffective in preventing re-intubation and did not reduce mortality.</a:t>
            </a:r>
          </a:p>
        </p:txBody>
      </p:sp>
      <p:pic>
        <p:nvPicPr>
          <p:cNvPr id="2" name="Picture 1" descr="NPPV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0" y="546100"/>
            <a:ext cx="6990770" cy="19227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96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1BCF23C-00A4-F4A8-A546-4E065B160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0393"/>
            <a:ext cx="7886700" cy="101835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EC8D6E-374E-7E89-8A34-22ED4203F859}"/>
              </a:ext>
            </a:extLst>
          </p:cNvPr>
          <p:cNvSpPr txBox="1"/>
          <p:nvPr/>
        </p:nvSpPr>
        <p:spPr>
          <a:xfrm>
            <a:off x="625578" y="1209367"/>
            <a:ext cx="3271684" cy="38162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ff-scala-sans-pro"/>
              </a:rPr>
              <a:t>NEJM 2022; 387:1688-1698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779BE48-4CCE-3D5F-9492-CC398EFF3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11" y="2019483"/>
            <a:ext cx="7720779" cy="42201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1654F6F-FBB4-3E05-871D-5AD7E3406903}"/>
              </a:ext>
            </a:extLst>
          </p:cNvPr>
          <p:cNvSpPr/>
          <p:nvPr/>
        </p:nvSpPr>
        <p:spPr>
          <a:xfrm>
            <a:off x="479323" y="5518354"/>
            <a:ext cx="934064" cy="8971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5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Weaning parameters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783899"/>
            <a:ext cx="7886700" cy="87614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sz="2400" dirty="0"/>
          </a:p>
          <a:p>
            <a:r>
              <a:rPr lang="en-US" sz="2400" i="1" dirty="0">
                <a:solidFill>
                  <a:schemeClr val="accent2"/>
                </a:solidFill>
                <a:latin typeface="Proxima Nova"/>
              </a:rPr>
              <a:t>Minute Ventilation &lt; 10  l/min</a:t>
            </a:r>
          </a:p>
          <a:p>
            <a:pPr lvl="1"/>
            <a:r>
              <a:rPr lang="en-US" dirty="0">
                <a:latin typeface="Proxima Nova"/>
              </a:rPr>
              <a:t>High rate of false negative and false positive results.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FBAFE8-452D-3693-7AC3-BC3C296C5374}"/>
              </a:ext>
            </a:extLst>
          </p:cNvPr>
          <p:cNvSpPr>
            <a:spLocks noGrp="1" noChangeArrowheads="1"/>
          </p:cNvSpPr>
          <p:nvPr/>
        </p:nvSpPr>
        <p:spPr>
          <a:xfrm>
            <a:off x="628650" y="2756225"/>
            <a:ext cx="7886700" cy="2107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chemeClr val="accent1"/>
                </a:solidFill>
                <a:latin typeface="Proxima Nova"/>
              </a:rPr>
              <a:t>Maximal Inspiratory Pressure (NIF)</a:t>
            </a:r>
            <a:endParaRPr lang="en-US" sz="2000" i="1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700"/>
              </a:spcBef>
            </a:pPr>
            <a:r>
              <a:rPr lang="en-US" sz="1500" err="1">
                <a:latin typeface="Proxima Nova"/>
              </a:rPr>
              <a:t>PImax</a:t>
            </a:r>
            <a:r>
              <a:rPr lang="en-US" sz="1500" dirty="0">
                <a:latin typeface="Proxima Nova"/>
              </a:rPr>
              <a:t> value of -30 cmH</a:t>
            </a:r>
            <a:r>
              <a:rPr lang="en-US" sz="1500" baseline="-25000" dirty="0">
                <a:latin typeface="Proxima Nova"/>
              </a:rPr>
              <a:t>2</a:t>
            </a:r>
            <a:r>
              <a:rPr lang="en-US" sz="1500" dirty="0">
                <a:latin typeface="Proxima Nova"/>
              </a:rPr>
              <a:t>O has classically been taught as the threshold for successful weaning.</a:t>
            </a:r>
          </a:p>
          <a:p>
            <a:pPr lvl="1">
              <a:lnSpc>
                <a:spcPct val="120000"/>
              </a:lnSpc>
              <a:spcBef>
                <a:spcPts val="700"/>
              </a:spcBef>
            </a:pPr>
            <a:r>
              <a:rPr lang="en-US" sz="1500" err="1">
                <a:latin typeface="Proxima Nova"/>
              </a:rPr>
              <a:t>PImax</a:t>
            </a:r>
            <a:r>
              <a:rPr lang="en-US" sz="1500" dirty="0">
                <a:latin typeface="Proxima Nova"/>
              </a:rPr>
              <a:t> value of -20 cmH</a:t>
            </a:r>
            <a:r>
              <a:rPr lang="en-US" sz="1500" baseline="-25000" dirty="0">
                <a:latin typeface="Proxima Nova"/>
              </a:rPr>
              <a:t>2</a:t>
            </a:r>
            <a:r>
              <a:rPr lang="en-US" sz="1500" dirty="0">
                <a:latin typeface="Proxima Nova"/>
              </a:rPr>
              <a:t>O has been used to predict failure.</a:t>
            </a:r>
          </a:p>
          <a:p>
            <a:pPr lvl="1">
              <a:lnSpc>
                <a:spcPct val="120000"/>
              </a:lnSpc>
              <a:spcBef>
                <a:spcPts val="700"/>
              </a:spcBef>
            </a:pPr>
            <a:r>
              <a:rPr lang="en-US" sz="1500" dirty="0">
                <a:latin typeface="Proxima Nova"/>
              </a:rPr>
              <a:t>However, not very sensitive or specific as it does not take into account the demands being placed on the muscles.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CD4E2-358F-3513-F264-B66E6FCB5BEF}"/>
              </a:ext>
            </a:extLst>
          </p:cNvPr>
          <p:cNvSpPr>
            <a:spLocks noGrp="1" noChangeArrowheads="1"/>
          </p:cNvSpPr>
          <p:nvPr/>
        </p:nvSpPr>
        <p:spPr>
          <a:xfrm>
            <a:off x="628650" y="4980161"/>
            <a:ext cx="7886700" cy="1538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i="1" dirty="0">
                <a:solidFill>
                  <a:srgbClr val="00B050"/>
                </a:solidFill>
                <a:latin typeface="Proxima Nova"/>
              </a:rPr>
              <a:t>Rapid Shallow Breathing Index (RSBI)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Proxima Nova"/>
              </a:rPr>
              <a:t>Ratio of respiratory frequency to tidal volume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Proxima Nova"/>
              </a:rPr>
              <a:t>f/VT</a:t>
            </a:r>
          </a:p>
          <a:p>
            <a:pPr lvl="1">
              <a:lnSpc>
                <a:spcPct val="80000"/>
              </a:lnSpc>
            </a:pPr>
            <a:r>
              <a:rPr lang="en-US" sz="1500" dirty="0">
                <a:latin typeface="Proxima Nova"/>
              </a:rPr>
              <a:t>Useful tool if performed properly.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0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97627"/>
            <a:ext cx="7886700" cy="3720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latin typeface="Proxima Nova"/>
              </a:rPr>
              <a:t>f/VT was measured using a hand-held spirometer over one minute of spontaneous breathing after the patient was disconnected from the ventilator circuit.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RSBI was not validated during PSV trials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RSBI had a PPV of 0.78 and a NPV of 0.95</a:t>
            </a:r>
          </a:p>
          <a:p>
            <a:endParaRPr lang="en-US" dirty="0"/>
          </a:p>
        </p:txBody>
      </p:sp>
      <p:pic>
        <p:nvPicPr>
          <p:cNvPr id="4" name="Picture 3" descr="RSBI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4" y="333154"/>
            <a:ext cx="8826500" cy="1054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635171" y="6105519"/>
            <a:ext cx="450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Yang K, Tobin MJ, NEJM 1991; 324: 1445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BF083-1B66-F0CE-FE6D-64473CD7AD44}"/>
              </a:ext>
            </a:extLst>
          </p:cNvPr>
          <p:cNvSpPr txBox="1"/>
          <p:nvPr/>
        </p:nvSpPr>
        <p:spPr>
          <a:xfrm>
            <a:off x="521333" y="2124636"/>
            <a:ext cx="4894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B050"/>
                </a:solidFill>
                <a:latin typeface="Proxima Nova"/>
              </a:rPr>
              <a:t>Rapid Shallow Breathing Index (RSBI)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ICU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Nursing/RT driven</a:t>
            </a:r>
          </a:p>
          <a:p>
            <a:r>
              <a:rPr lang="en-US" dirty="0"/>
              <a:t>Plan for SBT starts several hours before</a:t>
            </a:r>
          </a:p>
          <a:p>
            <a:r>
              <a:rPr lang="en-US" dirty="0"/>
              <a:t>Nurse weans sedation to RASS -1 to +1</a:t>
            </a:r>
          </a:p>
          <a:p>
            <a:r>
              <a:rPr lang="en-US" dirty="0">
                <a:latin typeface="Proxima Nova"/>
              </a:rPr>
              <a:t>Analgesia/sedation stopped (SAT) before SBT</a:t>
            </a:r>
          </a:p>
          <a:p>
            <a:r>
              <a:rPr lang="en-US" dirty="0"/>
              <a:t>Criteria to start SBT</a:t>
            </a:r>
          </a:p>
          <a:p>
            <a:pPr lvl="1"/>
            <a:r>
              <a:rPr lang="en-US" dirty="0"/>
              <a:t>Adequate mental status, “acceptable” oxygenation/PEEP, temp &lt; 38.5, low dose/off vasopressors, physician order to wean, RR &lt;30, minute ventilation &lt; 15 L/min.</a:t>
            </a:r>
          </a:p>
        </p:txBody>
      </p:sp>
    </p:spTree>
    <p:extLst>
      <p:ext uri="{BB962C8B-B14F-4D97-AF65-F5344CB8AC3E}">
        <p14:creationId xmlns:p14="http://schemas.microsoft.com/office/powerpoint/2010/main" val="113283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68 year old female with COPD presented to the emergency department with 3 days of cough, dyspnea and fevers.  She was intubated and transferred to the ICU due to </a:t>
            </a:r>
            <a:r>
              <a:rPr lang="en-US" dirty="0" err="1"/>
              <a:t>hypercapneic</a:t>
            </a:r>
            <a:r>
              <a:rPr lang="en-US" dirty="0"/>
              <a:t> respiratory failure.  She has been treated for pneumonia and a COPD exacerbation.   </a:t>
            </a:r>
          </a:p>
          <a:p>
            <a:endParaRPr lang="en-US" dirty="0"/>
          </a:p>
          <a:p>
            <a:r>
              <a:rPr lang="en-US" dirty="0"/>
              <a:t>Is she ready for </a:t>
            </a:r>
            <a:r>
              <a:rPr lang="en-US" dirty="0" err="1"/>
              <a:t>extubation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ICU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SBT should start between 04:30-06:30 (or whenever patient is ready)</a:t>
            </a:r>
          </a:p>
          <a:p>
            <a:pPr lvl="1"/>
            <a:r>
              <a:rPr lang="en-US" dirty="0"/>
              <a:t>Record baseline data, HOB &gt;30 degrees, suction.</a:t>
            </a:r>
          </a:p>
          <a:p>
            <a:r>
              <a:rPr lang="en-US" dirty="0"/>
              <a:t>PSV 5/5 (higher pressure support if ETT &lt;7)</a:t>
            </a:r>
          </a:p>
          <a:p>
            <a:r>
              <a:rPr lang="en-US" dirty="0"/>
              <a:t>SBT for 30 minutes (never &gt; 60 minutes; if they’re failing they’re failing, and if they’re passing they’re passing)</a:t>
            </a:r>
          </a:p>
          <a:p>
            <a:r>
              <a:rPr lang="en-US" dirty="0"/>
              <a:t>Resume full support if:</a:t>
            </a:r>
          </a:p>
          <a:p>
            <a:pPr lvl="1"/>
            <a:r>
              <a:rPr lang="en-US" dirty="0"/>
              <a:t>RR &gt;35, SpO2 &lt;90%, HR &gt;140 (or new arrhythmia), HR &gt;20% change, new hypo/hypertension, agitation, diaphoresis, anxiety, increased ETCO2.</a:t>
            </a:r>
          </a:p>
          <a:p>
            <a:pPr lvl="1"/>
            <a:r>
              <a:rPr lang="en-US" dirty="0"/>
              <a:t>ABG is not necessary as routine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1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ICU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Notify physician pass/fail</a:t>
            </a:r>
          </a:p>
          <a:p>
            <a:r>
              <a:rPr lang="en-US" dirty="0"/>
              <a:t>If decision to </a:t>
            </a:r>
            <a:r>
              <a:rPr lang="en-US" dirty="0" err="1"/>
              <a:t>extubate</a:t>
            </a:r>
            <a:r>
              <a:rPr lang="en-US" dirty="0"/>
              <a:t>, physician order</a:t>
            </a:r>
          </a:p>
          <a:p>
            <a:pPr lvl="1"/>
            <a:r>
              <a:rPr lang="en-US" dirty="0" err="1"/>
              <a:t>Extubate</a:t>
            </a:r>
            <a:r>
              <a:rPr lang="en-US" dirty="0"/>
              <a:t> to nasal cannula (can decide NIPPV)</a:t>
            </a:r>
          </a:p>
          <a:p>
            <a:r>
              <a:rPr lang="en-US" dirty="0"/>
              <a:t>If fails, resume sedation at half dose and analgesia at full dose once agitated.</a:t>
            </a:r>
          </a:p>
        </p:txBody>
      </p:sp>
    </p:spTree>
    <p:extLst>
      <p:ext uri="{BB962C8B-B14F-4D97-AF65-F5344CB8AC3E}">
        <p14:creationId xmlns:p14="http://schemas.microsoft.com/office/powerpoint/2010/main" val="276232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404533"/>
            <a:ext cx="8103921" cy="37724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Protocol driven weaning teams (RT driven)</a:t>
            </a:r>
          </a:p>
          <a:p>
            <a:endParaRPr lang="en-US" dirty="0"/>
          </a:p>
          <a:p>
            <a:r>
              <a:rPr lang="en-US" dirty="0"/>
              <a:t>Daily systematic scrutiny of readiness for weaning</a:t>
            </a:r>
          </a:p>
          <a:p>
            <a:endParaRPr lang="en-US" dirty="0"/>
          </a:p>
          <a:p>
            <a:r>
              <a:rPr lang="en-US" dirty="0"/>
              <a:t>Examine the patient before and during weaning trials</a:t>
            </a:r>
          </a:p>
          <a:p>
            <a:endParaRPr lang="en-US" dirty="0"/>
          </a:p>
          <a:p>
            <a:r>
              <a:rPr lang="en-US" dirty="0">
                <a:latin typeface="Proxima Nova"/>
              </a:rPr>
              <a:t>Many patients don</a:t>
            </a:r>
            <a:r>
              <a:rPr lang="en-US" dirty="0">
                <a:latin typeface="Arial"/>
              </a:rPr>
              <a:t>’</a:t>
            </a:r>
            <a:r>
              <a:rPr lang="en-US" dirty="0">
                <a:latin typeface="Proxima Nova"/>
              </a:rPr>
              <a:t>t need to be weaned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apneic, hold sedation and repeat once awake</a:t>
            </a:r>
          </a:p>
          <a:p>
            <a:pPr lvl="1"/>
            <a:r>
              <a:rPr lang="en-US" dirty="0">
                <a:latin typeface="Proxima Nova"/>
              </a:rPr>
              <a:t>Ensure you were not </a:t>
            </a:r>
            <a:r>
              <a:rPr lang="en-US" dirty="0" err="1">
                <a:latin typeface="Proxima Nova"/>
              </a:rPr>
              <a:t>overventilating</a:t>
            </a:r>
            <a:r>
              <a:rPr lang="en-US" dirty="0">
                <a:latin typeface="Proxima Nova"/>
              </a:rPr>
              <a:t> the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Is our patient with </a:t>
            </a:r>
            <a:r>
              <a:rPr lang="en-US" dirty="0" err="1"/>
              <a:t>hypercapneic</a:t>
            </a:r>
            <a:r>
              <a:rPr lang="en-US" dirty="0"/>
              <a:t> respiratory failure ready for </a:t>
            </a:r>
            <a:r>
              <a:rPr lang="en-US" dirty="0" err="1"/>
              <a:t>extubation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Awake, alert, and following commands</a:t>
            </a:r>
          </a:p>
          <a:p>
            <a:r>
              <a:rPr lang="en-US" dirty="0"/>
              <a:t>Off vasopressors, without tachycardia </a:t>
            </a:r>
          </a:p>
          <a:p>
            <a:r>
              <a:rPr lang="en-US" dirty="0"/>
              <a:t>Minimal secretions, strong cough </a:t>
            </a:r>
          </a:p>
          <a:p>
            <a:r>
              <a:rPr lang="en-US" dirty="0"/>
              <a:t>PEEP of 5, Fi02 of 40%</a:t>
            </a:r>
          </a:p>
          <a:p>
            <a:r>
              <a:rPr lang="en-US" dirty="0"/>
              <a:t>RSBI of 60 on PSV of 5 for 30 minutes</a:t>
            </a:r>
          </a:p>
          <a:p>
            <a:r>
              <a:rPr lang="en-US" dirty="0">
                <a:latin typeface="Proxima Nova"/>
              </a:rPr>
              <a:t>AM ABG – pH 7.38 | pCO2 55 | pO2 90</a:t>
            </a:r>
          </a:p>
        </p:txBody>
      </p:sp>
    </p:spTree>
    <p:extLst>
      <p:ext uri="{BB962C8B-B14F-4D97-AF65-F5344CB8AC3E}">
        <p14:creationId xmlns:p14="http://schemas.microsoft.com/office/powerpoint/2010/main" val="21117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 related to MV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VAP</a:t>
            </a:r>
          </a:p>
          <a:p>
            <a:r>
              <a:rPr lang="en-US" dirty="0"/>
              <a:t>Sinusitis</a:t>
            </a:r>
          </a:p>
          <a:p>
            <a:r>
              <a:rPr lang="en-US" dirty="0"/>
              <a:t>Pneumothorax</a:t>
            </a:r>
          </a:p>
          <a:p>
            <a:r>
              <a:rPr lang="en-US" dirty="0"/>
              <a:t>Hypotension</a:t>
            </a:r>
          </a:p>
          <a:p>
            <a:r>
              <a:rPr lang="en-US" dirty="0"/>
              <a:t>Stress </a:t>
            </a:r>
            <a:r>
              <a:rPr lang="en-US" dirty="0" err="1"/>
              <a:t>gastropathy</a:t>
            </a:r>
            <a:r>
              <a:rPr lang="en-US" dirty="0"/>
              <a:t>, gastric </a:t>
            </a:r>
            <a:r>
              <a:rPr lang="en-US" dirty="0" err="1"/>
              <a:t>hypomotility</a:t>
            </a:r>
            <a:endParaRPr lang="en-US" dirty="0"/>
          </a:p>
          <a:p>
            <a:r>
              <a:rPr lang="en-US" dirty="0"/>
              <a:t>Need for sedatives</a:t>
            </a:r>
          </a:p>
          <a:p>
            <a:r>
              <a:rPr lang="en-US" dirty="0"/>
              <a:t>Oral, laryngeal injuries</a:t>
            </a:r>
          </a:p>
        </p:txBody>
      </p:sp>
    </p:spTree>
    <p:extLst>
      <p:ext uri="{BB962C8B-B14F-4D97-AF65-F5344CB8AC3E}">
        <p14:creationId xmlns:p14="http://schemas.microsoft.com/office/powerpoint/2010/main" val="12017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Expediting Liberation from MV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FF0000"/>
              </a:solidFill>
              <a:latin typeface="Proxima Nova"/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22" name="Diagram 22">
            <a:extLst>
              <a:ext uri="{FF2B5EF4-FFF2-40B4-BE49-F238E27FC236}">
                <a16:creationId xmlns:a16="http://schemas.microsoft.com/office/drawing/2014/main" id="{7032CEB5-007C-9441-8DA3-DDA761E17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884344"/>
              </p:ext>
            </p:extLst>
          </p:nvPr>
        </p:nvGraphicFramePr>
        <p:xfrm>
          <a:off x="1675087" y="1797270"/>
          <a:ext cx="6148550" cy="479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942" name="Graphic 31942" descr="Star with solid fill">
            <a:extLst>
              <a:ext uri="{FF2B5EF4-FFF2-40B4-BE49-F238E27FC236}">
                <a16:creationId xmlns:a16="http://schemas.microsoft.com/office/drawing/2014/main" id="{5CA89754-9E40-D462-4BC8-6ED568606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8619" y="2400299"/>
            <a:ext cx="549823" cy="549823"/>
          </a:xfrm>
          <a:prstGeom prst="rect">
            <a:avLst/>
          </a:prstGeom>
        </p:spPr>
      </p:pic>
      <p:pic>
        <p:nvPicPr>
          <p:cNvPr id="31943" name="Graphic 31942" descr="Star with solid fill">
            <a:extLst>
              <a:ext uri="{FF2B5EF4-FFF2-40B4-BE49-F238E27FC236}">
                <a16:creationId xmlns:a16="http://schemas.microsoft.com/office/drawing/2014/main" id="{78FEDD60-F28B-1CB4-FB1D-D0A279D01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0136" y="2400298"/>
            <a:ext cx="549823" cy="5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32089" y="2135592"/>
            <a:ext cx="7886700" cy="377243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2800" dirty="0">
                <a:latin typeface="Proxima Nova"/>
              </a:rPr>
              <a:t>The underlying problem that necessitated intubation needs to have improved prior to considering weaning.</a:t>
            </a:r>
            <a:endParaRPr lang="en-US"/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2800" dirty="0"/>
              <a:t>&gt; 50% of critically ill patients can be weaned the first day after the precipitating factor has resolved.</a:t>
            </a:r>
            <a:endParaRPr lang="en-US" sz="2800"/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2800" dirty="0">
                <a:latin typeface="Proxima Nova"/>
              </a:rPr>
              <a:t>There is a difference between weaning and </a:t>
            </a:r>
            <a:r>
              <a:rPr lang="en-US" sz="2800" err="1">
                <a:latin typeface="Proxima Nova"/>
              </a:rPr>
              <a:t>extubation</a:t>
            </a:r>
            <a:r>
              <a:rPr lang="en-US" sz="2800" dirty="0">
                <a:latin typeface="Proxima Nova"/>
              </a:rPr>
              <a:t>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2800" dirty="0">
                <a:latin typeface="Proxima Nova"/>
              </a:rPr>
              <a:t>Daily SAT/SBT decreases vent LOS and ICU LOS</a:t>
            </a:r>
          </a:p>
        </p:txBody>
      </p:sp>
    </p:spTree>
    <p:extLst>
      <p:ext uri="{BB962C8B-B14F-4D97-AF65-F5344CB8AC3E}">
        <p14:creationId xmlns:p14="http://schemas.microsoft.com/office/powerpoint/2010/main" val="39397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Physiological effects of weaning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063185"/>
            <a:ext cx="7886700" cy="377243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Increased atelectasis (no PEEP) with resultant hypoxemia</a:t>
            </a:r>
          </a:p>
          <a:p>
            <a:endParaRPr lang="en-US" dirty="0"/>
          </a:p>
          <a:p>
            <a:r>
              <a:rPr lang="en-US" dirty="0"/>
              <a:t>Increased venous return can precipitate pulmonary edema</a:t>
            </a:r>
          </a:p>
          <a:p>
            <a:endParaRPr lang="en-US" dirty="0"/>
          </a:p>
          <a:p>
            <a:r>
              <a:rPr lang="en-US" dirty="0"/>
              <a:t>Increased LV afterload</a:t>
            </a:r>
          </a:p>
          <a:p>
            <a:endParaRPr lang="en-US" dirty="0"/>
          </a:p>
          <a:p>
            <a:r>
              <a:rPr lang="en-US" dirty="0"/>
              <a:t>Risk of hypoventilation (residual sedatives) </a:t>
            </a:r>
          </a:p>
        </p:txBody>
      </p:sp>
    </p:spTree>
    <p:extLst>
      <p:ext uri="{BB962C8B-B14F-4D97-AF65-F5344CB8AC3E}">
        <p14:creationId xmlns:p14="http://schemas.microsoft.com/office/powerpoint/2010/main" val="4307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Expediting Liberation from MV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Weaning parameters</a:t>
            </a:r>
          </a:p>
          <a:p>
            <a:r>
              <a:rPr lang="en-US" sz="2800" dirty="0"/>
              <a:t>No parameter can be used exclusively to make decisions.</a:t>
            </a:r>
          </a:p>
          <a:p>
            <a:r>
              <a:rPr lang="en-US" sz="2800" dirty="0"/>
              <a:t>The best parameter is performance on a SBT.</a:t>
            </a:r>
          </a:p>
          <a:p>
            <a:r>
              <a:rPr lang="en-US" sz="2800" dirty="0"/>
              <a:t>Patients should be </a:t>
            </a:r>
            <a:r>
              <a:rPr lang="en-US" sz="2800" dirty="0" err="1"/>
              <a:t>hemodynamically</a:t>
            </a:r>
            <a:r>
              <a:rPr lang="en-US" sz="2800" dirty="0"/>
              <a:t> stable, no myocardial ischemia, have adequate oxygenation (PaO2 &gt; 60 on FiO2 , 50%) with PEEP less than 5 cm H2O</a:t>
            </a:r>
          </a:p>
          <a:p>
            <a:r>
              <a:rPr lang="en-US" sz="2800" dirty="0"/>
              <a:t>Discontinue sedatives &amp; narcotics</a:t>
            </a:r>
          </a:p>
        </p:txBody>
      </p:sp>
    </p:spTree>
    <p:extLst>
      <p:ext uri="{BB962C8B-B14F-4D97-AF65-F5344CB8AC3E}">
        <p14:creationId xmlns:p14="http://schemas.microsoft.com/office/powerpoint/2010/main" val="31347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1" name="Group 7"/>
          <p:cNvGrpSpPr>
            <a:grpSpLocks noChangeAspect="1"/>
          </p:cNvGrpSpPr>
          <p:nvPr/>
        </p:nvGrpSpPr>
        <p:grpSpPr bwMode="auto">
          <a:xfrm>
            <a:off x="1371600" y="228600"/>
            <a:ext cx="5943600" cy="2971800"/>
            <a:chOff x="288" y="1017"/>
            <a:chExt cx="864" cy="720"/>
          </a:xfrm>
        </p:grpSpPr>
        <p:sp>
          <p:nvSpPr>
            <p:cNvPr id="36870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8" y="1017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877" name="_s36877"/>
            <p:cNvCxnSpPr>
              <a:cxnSpLocks noChangeShapeType="1"/>
              <a:stCxn id="36874" idx="0"/>
              <a:endCxn id="36872" idx="2"/>
            </p:cNvCxnSpPr>
            <p:nvPr/>
          </p:nvCxnSpPr>
          <p:spPr bwMode="auto">
            <a:xfrm rot="16200000">
              <a:off x="649" y="1376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2" name="_s36872"/>
            <p:cNvSpPr>
              <a:spLocks noChangeArrowheads="1"/>
            </p:cNvSpPr>
            <p:nvPr/>
          </p:nvSpPr>
          <p:spPr bwMode="auto">
            <a:xfrm>
              <a:off x="288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2000" b="1" dirty="0">
                  <a:solidFill>
                    <a:schemeClr val="bg2"/>
                  </a:solidFill>
                  <a:effectLst/>
                </a:rPr>
                <a:t>Cause of respiratory failure improved</a:t>
              </a:r>
            </a:p>
            <a:p>
              <a:pPr eaLnBrk="0" hangingPunct="0"/>
              <a:r>
                <a:rPr lang="en-US" sz="2000" b="1" dirty="0">
                  <a:solidFill>
                    <a:schemeClr val="bg2"/>
                  </a:solidFill>
                  <a:effectLst/>
                </a:rPr>
                <a:t>Hemodynamically stable</a:t>
              </a:r>
            </a:p>
            <a:p>
              <a:pPr eaLnBrk="0" hangingPunct="0"/>
              <a:r>
                <a:rPr lang="en-US" sz="2000" b="1" dirty="0">
                  <a:solidFill>
                    <a:schemeClr val="bg2"/>
                  </a:solidFill>
                  <a:effectLst/>
                </a:rPr>
                <a:t>Awake, alert and co-operative</a:t>
              </a:r>
            </a:p>
            <a:p>
              <a:pPr eaLnBrk="0" hangingPunct="0"/>
              <a:r>
                <a:rPr lang="en-US" sz="2000" b="1" dirty="0">
                  <a:solidFill>
                    <a:schemeClr val="bg2"/>
                  </a:solidFill>
                  <a:effectLst/>
                </a:rPr>
                <a:t>PaO</a:t>
              </a:r>
              <a:r>
                <a:rPr lang="en-US" sz="2000" b="1" baseline="-25000" dirty="0">
                  <a:solidFill>
                    <a:schemeClr val="bg2"/>
                  </a:solidFill>
                  <a:effectLst/>
                </a:rPr>
                <a:t>2</a:t>
              </a:r>
              <a:r>
                <a:rPr lang="en-US" sz="2000" b="1" dirty="0">
                  <a:solidFill>
                    <a:schemeClr val="bg2"/>
                  </a:solidFill>
                  <a:effectLst/>
                </a:rPr>
                <a:t>/FiO</a:t>
              </a:r>
              <a:r>
                <a:rPr lang="en-US" sz="2000" b="1" baseline="-25000" dirty="0">
                  <a:solidFill>
                    <a:schemeClr val="bg2"/>
                  </a:solidFill>
                  <a:effectLst/>
                </a:rPr>
                <a:t>2</a:t>
              </a:r>
              <a:r>
                <a:rPr lang="en-US" sz="2000" b="1" dirty="0">
                  <a:solidFill>
                    <a:schemeClr val="bg2"/>
                  </a:solidFill>
                  <a:effectLst/>
                </a:rPr>
                <a:t> &gt;120 on PEEP &lt; 5cmH</a:t>
              </a:r>
              <a:r>
                <a:rPr lang="en-US" sz="2000" b="1" baseline="-25000" dirty="0">
                  <a:solidFill>
                    <a:schemeClr val="bg2"/>
                  </a:solidFill>
                  <a:effectLst/>
                </a:rPr>
                <a:t>2</a:t>
              </a:r>
              <a:r>
                <a:rPr lang="en-US" sz="2000" b="1" dirty="0">
                  <a:solidFill>
                    <a:schemeClr val="bg2"/>
                  </a:solidFill>
                  <a:effectLst/>
                </a:rPr>
                <a:t>O</a:t>
              </a:r>
            </a:p>
          </p:txBody>
        </p:sp>
        <p:sp>
          <p:nvSpPr>
            <p:cNvPr id="36874" name="_s36874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2000" b="1" dirty="0">
                  <a:solidFill>
                    <a:schemeClr val="bg2"/>
                  </a:solidFill>
                  <a:effectLst/>
                </a:rPr>
                <a:t>SBT</a:t>
              </a:r>
            </a:p>
            <a:p>
              <a:pPr eaLnBrk="0" hangingPunct="0"/>
              <a:r>
                <a:rPr lang="en-US" sz="2000" b="1" dirty="0">
                  <a:solidFill>
                    <a:schemeClr val="bg2"/>
                  </a:solidFill>
                  <a:effectLst/>
                </a:rPr>
                <a:t>PS &lt; 7 cmH2O, CPAP = 5 cm H2O or </a:t>
              </a:r>
            </a:p>
            <a:p>
              <a:pPr eaLnBrk="0" hangingPunct="0"/>
              <a:r>
                <a:rPr lang="en-US" sz="2000" b="1" dirty="0">
                  <a:solidFill>
                    <a:schemeClr val="bg2"/>
                  </a:solidFill>
                  <a:effectLst/>
                </a:rPr>
                <a:t>T-piece trial for 0.5-1 hour on &lt; 50% FiO2</a:t>
              </a:r>
            </a:p>
          </p:txBody>
        </p:sp>
      </p:grp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2209800" y="2667000"/>
            <a:ext cx="6858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362200" y="2667000"/>
            <a:ext cx="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381000" y="3124200"/>
            <a:ext cx="2362200" cy="1219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5410200"/>
            <a:ext cx="2560198" cy="1421069"/>
            <a:chOff x="381000" y="5410200"/>
            <a:chExt cx="2560198" cy="1421069"/>
          </a:xfrm>
        </p:grpSpPr>
        <p:sp>
          <p:nvSpPr>
            <p:cNvPr id="36888" name="AutoShape 24"/>
            <p:cNvSpPr>
              <a:spLocks noChangeArrowheads="1"/>
            </p:cNvSpPr>
            <p:nvPr/>
          </p:nvSpPr>
          <p:spPr bwMode="auto">
            <a:xfrm>
              <a:off x="381000" y="5918204"/>
              <a:ext cx="2514600" cy="838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>
                <a:effectLst/>
              </a:endParaRP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1207648" y="5446464"/>
              <a:ext cx="152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Yes</a:t>
              </a: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471048" y="5824794"/>
              <a:ext cx="2470150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  <a:effectLst/>
                </a:rPr>
                <a:t>Cough, secretions,</a:t>
              </a:r>
            </a:p>
            <a:p>
              <a:r>
                <a:rPr lang="en-US" sz="2000" b="1" dirty="0">
                  <a:solidFill>
                    <a:schemeClr val="bg2"/>
                  </a:solidFill>
                  <a:effectLst/>
                </a:rPr>
                <a:t>mental status </a:t>
              </a:r>
            </a:p>
            <a:p>
              <a:r>
                <a:rPr lang="en-US" sz="2000" b="1" dirty="0">
                  <a:solidFill>
                    <a:schemeClr val="bg2"/>
                  </a:solidFill>
                  <a:effectLst/>
                </a:rPr>
                <a:t>all OK</a:t>
              </a: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>
              <a:off x="1676400" y="5410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81400" y="4419600"/>
            <a:ext cx="5257800" cy="1752600"/>
            <a:chOff x="3581400" y="4419600"/>
            <a:chExt cx="5257800" cy="1752600"/>
          </a:xfrm>
        </p:grpSpPr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3581400" y="533400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6895" name="AutoShape 31"/>
            <p:cNvSpPr>
              <a:spLocks noChangeArrowheads="1"/>
            </p:cNvSpPr>
            <p:nvPr/>
          </p:nvSpPr>
          <p:spPr bwMode="auto">
            <a:xfrm>
              <a:off x="5791200" y="4419600"/>
              <a:ext cx="3048000" cy="17526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b="1" dirty="0">
                  <a:solidFill>
                    <a:schemeClr val="bg2"/>
                  </a:solidFill>
                  <a:effectLst/>
                </a:rPr>
                <a:t>Define </a:t>
              </a:r>
            </a:p>
            <a:p>
              <a:r>
                <a:rPr lang="en-US" sz="2000" b="1" dirty="0">
                  <a:solidFill>
                    <a:schemeClr val="bg2"/>
                  </a:solidFill>
                  <a:effectLst/>
                </a:rPr>
                <a:t>Mechanism of failure </a:t>
              </a:r>
            </a:p>
            <a:p>
              <a:r>
                <a:rPr lang="en-US" sz="2000" b="1" dirty="0">
                  <a:solidFill>
                    <a:schemeClr val="bg2"/>
                  </a:solidFill>
                  <a:effectLst/>
                </a:rPr>
                <a:t>and correct if possible</a:t>
              </a:r>
            </a:p>
          </p:txBody>
        </p:sp>
        <p:sp>
          <p:nvSpPr>
            <p:cNvPr id="36897" name="Text Box 33"/>
            <p:cNvSpPr txBox="1">
              <a:spLocks noChangeArrowheads="1"/>
            </p:cNvSpPr>
            <p:nvPr/>
          </p:nvSpPr>
          <p:spPr bwMode="auto">
            <a:xfrm>
              <a:off x="4381499" y="4899025"/>
              <a:ext cx="670806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Ctr="1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3200400"/>
            <a:ext cx="3672596" cy="2164626"/>
            <a:chOff x="304800" y="3200400"/>
            <a:chExt cx="3672596" cy="2164626"/>
          </a:xfrm>
        </p:grpSpPr>
        <p:sp>
          <p:nvSpPr>
            <p:cNvPr id="36883" name="AutoShape 19"/>
            <p:cNvSpPr>
              <a:spLocks noChangeArrowheads="1"/>
            </p:cNvSpPr>
            <p:nvPr/>
          </p:nvSpPr>
          <p:spPr bwMode="auto">
            <a:xfrm>
              <a:off x="304800" y="3733800"/>
              <a:ext cx="3505200" cy="1600200"/>
            </a:xfrm>
            <a:prstGeom prst="roundRect">
              <a:avLst>
                <a:gd name="adj" fmla="val 149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319796" y="3748951"/>
              <a:ext cx="3657600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800100" indent="-3429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257300" indent="-3429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 indent="-3429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171700" indent="-3429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</a:rPr>
                <a:t>RR &lt; 30 /min</a:t>
              </a:r>
            </a:p>
            <a:p>
              <a:pPr algn="ctr"/>
              <a:r>
                <a:rPr lang="en-US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</a:rPr>
                <a:t>HR increase &lt; 20</a:t>
              </a:r>
            </a:p>
            <a:p>
              <a:pPr algn="ctr"/>
              <a:r>
                <a:rPr lang="en-US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</a:rPr>
                <a:t>SBP increase &lt; 20 mmHg</a:t>
              </a:r>
            </a:p>
            <a:p>
              <a:pPr algn="ctr"/>
              <a:r>
                <a:rPr lang="en-US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</a:rPr>
                <a:t>RSBI &lt; 100</a:t>
              </a:r>
            </a:p>
            <a:p>
              <a:pPr algn="ctr"/>
              <a:r>
                <a:rPr lang="en-US" sz="2000" b="1" dirty="0"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</a:rPr>
                <a:t>Acceptable gas exchange</a:t>
              </a:r>
            </a:p>
          </p:txBody>
        </p:sp>
        <p:sp>
          <p:nvSpPr>
            <p:cNvPr id="36898" name="Line 34"/>
            <p:cNvSpPr>
              <a:spLocks noChangeShapeType="1"/>
            </p:cNvSpPr>
            <p:nvPr/>
          </p:nvSpPr>
          <p:spPr bwMode="auto">
            <a:xfrm flipH="1">
              <a:off x="1828800" y="32004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71800" y="6182544"/>
            <a:ext cx="1872948" cy="457200"/>
            <a:chOff x="2971800" y="6182544"/>
            <a:chExt cx="1872948" cy="457200"/>
          </a:xfrm>
        </p:grpSpPr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3457273" y="6182544"/>
              <a:ext cx="1387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r>
                <a:rPr lang="en-US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Extubate</a:t>
              </a: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9" name="Line 35"/>
            <p:cNvSpPr>
              <a:spLocks noChangeShapeType="1"/>
            </p:cNvSpPr>
            <p:nvPr/>
          </p:nvSpPr>
          <p:spPr bwMode="auto">
            <a:xfrm>
              <a:off x="2971800" y="64008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2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SBT Failure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39058"/>
            <a:ext cx="7886700" cy="406205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Clinical Diagnosis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Rapid shallow breathing is a sign of impending respiratory failure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Accessory muscle use, retractions, paradoxical motion of the abdomen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Tachycardia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Hypertension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Distress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Proxima Nova"/>
              </a:rPr>
              <a:t>Do not prolong trials that are exhausting the patient.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  <a:latin typeface="Proxima Nova"/>
              </a:rPr>
              <a:t>**Don't forget neuromuscular weakness as an etiology for failure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2059</TotalTime>
  <Words>1334</Words>
  <Application>Microsoft Office PowerPoint</Application>
  <PresentationFormat>On-screen Show (4:3)</PresentationFormat>
  <Paragraphs>221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Slate</vt:lpstr>
      <vt:lpstr>Office Theme</vt:lpstr>
      <vt:lpstr>ICU CURRICULUM</vt:lpstr>
      <vt:lpstr>Clinical Case</vt:lpstr>
      <vt:lpstr>Complications related to MV</vt:lpstr>
      <vt:lpstr>Expediting Liberation from MV</vt:lpstr>
      <vt:lpstr>Key Points</vt:lpstr>
      <vt:lpstr>Physiological effects of weaning</vt:lpstr>
      <vt:lpstr>Expediting Liberation from MV</vt:lpstr>
      <vt:lpstr>PowerPoint Presentation</vt:lpstr>
      <vt:lpstr>SBT Failure</vt:lpstr>
      <vt:lpstr>Correctable Factors</vt:lpstr>
      <vt:lpstr>PowerPoint Presentation</vt:lpstr>
      <vt:lpstr>PowerPoint Presentation</vt:lpstr>
      <vt:lpstr>Liberation is not Extubation</vt:lpstr>
      <vt:lpstr>Post extubation Stridor</vt:lpstr>
      <vt:lpstr>Esteban A, et al. NEJM 2004; 350: 2452</vt:lpstr>
      <vt:lpstr>PowerPoint Presentation</vt:lpstr>
      <vt:lpstr>Weaning parameters</vt:lpstr>
      <vt:lpstr>PowerPoint Presentation</vt:lpstr>
      <vt:lpstr>ICU Protocol</vt:lpstr>
      <vt:lpstr>ICU Protocol</vt:lpstr>
      <vt:lpstr>ICU Protocol</vt:lpstr>
      <vt:lpstr>Summary</vt:lpstr>
      <vt:lpstr>Clinical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ICU Curriculum</dc:title>
  <cp:lastModifiedBy>Bob Cambridge</cp:lastModifiedBy>
  <cp:revision>240</cp:revision>
  <dcterms:modified xsi:type="dcterms:W3CDTF">2023-05-10T16:36:00Z</dcterms:modified>
</cp:coreProperties>
</file>