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7" r:id="rId3"/>
    <p:sldId id="258" r:id="rId4"/>
    <p:sldId id="260" r:id="rId5"/>
    <p:sldId id="261" r:id="rId6"/>
    <p:sldId id="264" r:id="rId7"/>
    <p:sldId id="259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CCE80-9758-A55B-75AA-8DF382840509}" v="2842" dt="2023-05-06T17:50:10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B38D7-0DDD-4DD6-A4ED-EC14605049F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69868-6636-47F2-95E2-FEBDEEDF83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Oxygenation – maintain PaO2/SpO2</a:t>
          </a:r>
        </a:p>
      </dgm:t>
    </dgm:pt>
    <dgm:pt modelId="{60A0AFEE-8998-4D3A-A5B6-5314EF99CDE7}" type="parTrans" cxnId="{5E4BC332-8F76-4954-B25C-B271CAE4E1F4}">
      <dgm:prSet/>
      <dgm:spPr/>
      <dgm:t>
        <a:bodyPr/>
        <a:lstStyle/>
        <a:p>
          <a:endParaRPr lang="en-US"/>
        </a:p>
      </dgm:t>
    </dgm:pt>
    <dgm:pt modelId="{93D9E567-2BE7-41E6-920D-631BF380B77D}" type="sibTrans" cxnId="{5E4BC332-8F76-4954-B25C-B271CAE4E1F4}">
      <dgm:prSet/>
      <dgm:spPr/>
      <dgm:t>
        <a:bodyPr/>
        <a:lstStyle/>
        <a:p>
          <a:endParaRPr lang="en-US"/>
        </a:p>
      </dgm:t>
    </dgm:pt>
    <dgm:pt modelId="{50797539-1846-4253-AD53-4E684DA71F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Ventilation – maintain pH</a:t>
          </a:r>
        </a:p>
      </dgm:t>
    </dgm:pt>
    <dgm:pt modelId="{199F9BDF-2D91-4622-9476-D1A0D208E15D}" type="parTrans" cxnId="{46459391-3D35-45E9-838C-F27E54381450}">
      <dgm:prSet/>
      <dgm:spPr/>
      <dgm:t>
        <a:bodyPr/>
        <a:lstStyle/>
        <a:p>
          <a:endParaRPr lang="en-US"/>
        </a:p>
      </dgm:t>
    </dgm:pt>
    <dgm:pt modelId="{FA01BEDC-105A-477A-829A-C88883B00018}" type="sibTrans" cxnId="{46459391-3D35-45E9-838C-F27E54381450}">
      <dgm:prSet/>
      <dgm:spPr/>
      <dgm:t>
        <a:bodyPr/>
        <a:lstStyle/>
        <a:p>
          <a:endParaRPr lang="en-US"/>
        </a:p>
      </dgm:t>
    </dgm:pt>
    <dgm:pt modelId="{E9E69CC1-18D5-4D40-9A49-BB9E51987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comfort – vent synchrony, decrease sedation</a:t>
          </a:r>
        </a:p>
      </dgm:t>
    </dgm:pt>
    <dgm:pt modelId="{679C1272-3160-4271-9DD8-7EBABB1BF844}" type="parTrans" cxnId="{461AF286-1B5E-4075-9365-BB111B4244FA}">
      <dgm:prSet/>
      <dgm:spPr/>
      <dgm:t>
        <a:bodyPr/>
        <a:lstStyle/>
        <a:p>
          <a:endParaRPr lang="en-US"/>
        </a:p>
      </dgm:t>
    </dgm:pt>
    <dgm:pt modelId="{B9F7F817-ACE2-4C4B-9DF0-A9543A221658}" type="sibTrans" cxnId="{461AF286-1B5E-4075-9365-BB111B4244FA}">
      <dgm:prSet/>
      <dgm:spPr/>
      <dgm:t>
        <a:bodyPr/>
        <a:lstStyle/>
        <a:p>
          <a:endParaRPr lang="en-US"/>
        </a:p>
      </dgm:t>
    </dgm:pt>
    <dgm:pt modelId="{B448DA86-A455-4F29-86EA-10A35243A0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Facilitate weaning – minimize muscle loss, promote readiness to wean from support (42% of mechanical ventilation time is spent weaning the ventilator)</a:t>
          </a:r>
        </a:p>
      </dgm:t>
    </dgm:pt>
    <dgm:pt modelId="{7A83D989-7CEF-48C9-B311-708FD61B1843}" type="parTrans" cxnId="{2645E0A0-2D16-4435-BF87-44CE836D4F4B}">
      <dgm:prSet/>
      <dgm:spPr/>
      <dgm:t>
        <a:bodyPr/>
        <a:lstStyle/>
        <a:p>
          <a:endParaRPr lang="en-US"/>
        </a:p>
      </dgm:t>
    </dgm:pt>
    <dgm:pt modelId="{2CF67172-87C6-4998-B548-E0311DA0DCC0}" type="sibTrans" cxnId="{2645E0A0-2D16-4435-BF87-44CE836D4F4B}">
      <dgm:prSet/>
      <dgm:spPr/>
      <dgm:t>
        <a:bodyPr/>
        <a:lstStyle/>
        <a:p>
          <a:endParaRPr lang="en-US"/>
        </a:p>
      </dgm:t>
    </dgm:pt>
    <dgm:pt modelId="{74576225-7C34-4666-A643-BF7F833295A5}" type="pres">
      <dgm:prSet presAssocID="{9AAB38D7-0DDD-4DD6-A4ED-EC14605049FB}" presName="root" presStyleCnt="0">
        <dgm:presLayoutVars>
          <dgm:dir/>
          <dgm:resizeHandles val="exact"/>
        </dgm:presLayoutVars>
      </dgm:prSet>
      <dgm:spPr/>
    </dgm:pt>
    <dgm:pt modelId="{642A679C-5A89-42AD-BD70-29CF0C6E4F17}" type="pres">
      <dgm:prSet presAssocID="{A3369868-6636-47F2-95E2-FEBDEEDF83D3}" presName="compNode" presStyleCnt="0"/>
      <dgm:spPr/>
    </dgm:pt>
    <dgm:pt modelId="{C170E13E-163C-45C9-9288-4FA1CD55C438}" type="pres">
      <dgm:prSet presAssocID="{A3369868-6636-47F2-95E2-FEBDEEDF83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8A154BA-B06B-43A4-9A6E-ADB229A153EA}" type="pres">
      <dgm:prSet presAssocID="{A3369868-6636-47F2-95E2-FEBDEEDF83D3}" presName="spaceRect" presStyleCnt="0"/>
      <dgm:spPr/>
    </dgm:pt>
    <dgm:pt modelId="{8E9059FC-67A9-4987-95E7-F1019D3C37F2}" type="pres">
      <dgm:prSet presAssocID="{A3369868-6636-47F2-95E2-FEBDEEDF83D3}" presName="textRect" presStyleLbl="revTx" presStyleIdx="0" presStyleCnt="4">
        <dgm:presLayoutVars>
          <dgm:chMax val="1"/>
          <dgm:chPref val="1"/>
        </dgm:presLayoutVars>
      </dgm:prSet>
      <dgm:spPr/>
    </dgm:pt>
    <dgm:pt modelId="{92A4E268-2BB7-4F55-A9B1-FCAA450A94B8}" type="pres">
      <dgm:prSet presAssocID="{93D9E567-2BE7-41E6-920D-631BF380B77D}" presName="sibTrans" presStyleCnt="0"/>
      <dgm:spPr/>
    </dgm:pt>
    <dgm:pt modelId="{83E652C6-50B5-42A1-A241-DDEBB04B22D2}" type="pres">
      <dgm:prSet presAssocID="{50797539-1846-4253-AD53-4E684DA71FCD}" presName="compNode" presStyleCnt="0"/>
      <dgm:spPr/>
    </dgm:pt>
    <dgm:pt modelId="{52650AB8-E3D7-42F8-8CC3-67BDD5D4EB6C}" type="pres">
      <dgm:prSet presAssocID="{50797539-1846-4253-AD53-4E684DA71F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3559992-1BA3-4FA3-9186-201C3F876765}" type="pres">
      <dgm:prSet presAssocID="{50797539-1846-4253-AD53-4E684DA71FCD}" presName="spaceRect" presStyleCnt="0"/>
      <dgm:spPr/>
    </dgm:pt>
    <dgm:pt modelId="{5DDA0256-6CB4-4112-8884-602693E6D6AC}" type="pres">
      <dgm:prSet presAssocID="{50797539-1846-4253-AD53-4E684DA71FCD}" presName="textRect" presStyleLbl="revTx" presStyleIdx="1" presStyleCnt="4">
        <dgm:presLayoutVars>
          <dgm:chMax val="1"/>
          <dgm:chPref val="1"/>
        </dgm:presLayoutVars>
      </dgm:prSet>
      <dgm:spPr/>
    </dgm:pt>
    <dgm:pt modelId="{1871D381-E84A-4D28-8C5B-84DA8E1B2551}" type="pres">
      <dgm:prSet presAssocID="{FA01BEDC-105A-477A-829A-C88883B00018}" presName="sibTrans" presStyleCnt="0"/>
      <dgm:spPr/>
    </dgm:pt>
    <dgm:pt modelId="{4CE8131E-9D68-462F-BBB4-A83DE1901CCC}" type="pres">
      <dgm:prSet presAssocID="{E9E69CC1-18D5-4D40-9A49-BB9E519878D5}" presName="compNode" presStyleCnt="0"/>
      <dgm:spPr/>
    </dgm:pt>
    <dgm:pt modelId="{9B344448-7020-401D-B66B-DA7E015A0B1B}" type="pres">
      <dgm:prSet presAssocID="{E9E69CC1-18D5-4D40-9A49-BB9E519878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C4A249D-3DF2-4967-B3F7-D15834184B96}" type="pres">
      <dgm:prSet presAssocID="{E9E69CC1-18D5-4D40-9A49-BB9E519878D5}" presName="spaceRect" presStyleCnt="0"/>
      <dgm:spPr/>
    </dgm:pt>
    <dgm:pt modelId="{0892DA13-6034-445A-938A-1B6ADF2EDD74}" type="pres">
      <dgm:prSet presAssocID="{E9E69CC1-18D5-4D40-9A49-BB9E519878D5}" presName="textRect" presStyleLbl="revTx" presStyleIdx="2" presStyleCnt="4">
        <dgm:presLayoutVars>
          <dgm:chMax val="1"/>
          <dgm:chPref val="1"/>
        </dgm:presLayoutVars>
      </dgm:prSet>
      <dgm:spPr/>
    </dgm:pt>
    <dgm:pt modelId="{64CBD15C-FF07-4F1B-AFCC-A993A932D7B6}" type="pres">
      <dgm:prSet presAssocID="{B9F7F817-ACE2-4C4B-9DF0-A9543A221658}" presName="sibTrans" presStyleCnt="0"/>
      <dgm:spPr/>
    </dgm:pt>
    <dgm:pt modelId="{72C99117-F603-4DC2-A5D3-A493A11E4A5F}" type="pres">
      <dgm:prSet presAssocID="{B448DA86-A455-4F29-86EA-10A35243A046}" presName="compNode" presStyleCnt="0"/>
      <dgm:spPr/>
    </dgm:pt>
    <dgm:pt modelId="{039D4527-B29A-489F-8E8A-840FF7395083}" type="pres">
      <dgm:prSet presAssocID="{B448DA86-A455-4F29-86EA-10A35243A0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A9EA32C3-D32A-4EAD-82D1-2CFC8B43727E}" type="pres">
      <dgm:prSet presAssocID="{B448DA86-A455-4F29-86EA-10A35243A046}" presName="spaceRect" presStyleCnt="0"/>
      <dgm:spPr/>
    </dgm:pt>
    <dgm:pt modelId="{460519DE-7141-420E-AF5D-EB2F14067173}" type="pres">
      <dgm:prSet presAssocID="{B448DA86-A455-4F29-86EA-10A35243A0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56DD82B-C926-4F89-9229-76D3DD6D22FD}" type="presOf" srcId="{9AAB38D7-0DDD-4DD6-A4ED-EC14605049FB}" destId="{74576225-7C34-4666-A643-BF7F833295A5}" srcOrd="0" destOrd="0" presId="urn:microsoft.com/office/officeart/2018/2/layout/IconLabelList"/>
    <dgm:cxn modelId="{5E4BC332-8F76-4954-B25C-B271CAE4E1F4}" srcId="{9AAB38D7-0DDD-4DD6-A4ED-EC14605049FB}" destId="{A3369868-6636-47F2-95E2-FEBDEEDF83D3}" srcOrd="0" destOrd="0" parTransId="{60A0AFEE-8998-4D3A-A5B6-5314EF99CDE7}" sibTransId="{93D9E567-2BE7-41E6-920D-631BF380B77D}"/>
    <dgm:cxn modelId="{B1650979-01E6-41BA-87C8-E7102517A951}" type="presOf" srcId="{E9E69CC1-18D5-4D40-9A49-BB9E519878D5}" destId="{0892DA13-6034-445A-938A-1B6ADF2EDD74}" srcOrd="0" destOrd="0" presId="urn:microsoft.com/office/officeart/2018/2/layout/IconLabelList"/>
    <dgm:cxn modelId="{EA41BE7E-037F-485D-B20C-4B7B5BF8D592}" type="presOf" srcId="{A3369868-6636-47F2-95E2-FEBDEEDF83D3}" destId="{8E9059FC-67A9-4987-95E7-F1019D3C37F2}" srcOrd="0" destOrd="0" presId="urn:microsoft.com/office/officeart/2018/2/layout/IconLabelList"/>
    <dgm:cxn modelId="{461AF286-1B5E-4075-9365-BB111B4244FA}" srcId="{9AAB38D7-0DDD-4DD6-A4ED-EC14605049FB}" destId="{E9E69CC1-18D5-4D40-9A49-BB9E519878D5}" srcOrd="2" destOrd="0" parTransId="{679C1272-3160-4271-9DD8-7EBABB1BF844}" sibTransId="{B9F7F817-ACE2-4C4B-9DF0-A9543A221658}"/>
    <dgm:cxn modelId="{46459391-3D35-45E9-838C-F27E54381450}" srcId="{9AAB38D7-0DDD-4DD6-A4ED-EC14605049FB}" destId="{50797539-1846-4253-AD53-4E684DA71FCD}" srcOrd="1" destOrd="0" parTransId="{199F9BDF-2D91-4622-9476-D1A0D208E15D}" sibTransId="{FA01BEDC-105A-477A-829A-C88883B00018}"/>
    <dgm:cxn modelId="{2645E0A0-2D16-4435-BF87-44CE836D4F4B}" srcId="{9AAB38D7-0DDD-4DD6-A4ED-EC14605049FB}" destId="{B448DA86-A455-4F29-86EA-10A35243A046}" srcOrd="3" destOrd="0" parTransId="{7A83D989-7CEF-48C9-B311-708FD61B1843}" sibTransId="{2CF67172-87C6-4998-B548-E0311DA0DCC0}"/>
    <dgm:cxn modelId="{EAB481E7-AAFE-49D7-A282-C84B46001F71}" type="presOf" srcId="{50797539-1846-4253-AD53-4E684DA71FCD}" destId="{5DDA0256-6CB4-4112-8884-602693E6D6AC}" srcOrd="0" destOrd="0" presId="urn:microsoft.com/office/officeart/2018/2/layout/IconLabelList"/>
    <dgm:cxn modelId="{22C6DAF6-77A2-48C9-A38E-CA43FCF74B2C}" type="presOf" srcId="{B448DA86-A455-4F29-86EA-10A35243A046}" destId="{460519DE-7141-420E-AF5D-EB2F14067173}" srcOrd="0" destOrd="0" presId="urn:microsoft.com/office/officeart/2018/2/layout/IconLabelList"/>
    <dgm:cxn modelId="{14579DB1-AE07-45D1-B41A-03B79FF0DBB0}" type="presParOf" srcId="{74576225-7C34-4666-A643-BF7F833295A5}" destId="{642A679C-5A89-42AD-BD70-29CF0C6E4F17}" srcOrd="0" destOrd="0" presId="urn:microsoft.com/office/officeart/2018/2/layout/IconLabelList"/>
    <dgm:cxn modelId="{EBD4175D-1D07-493F-9B62-78641E07D6FE}" type="presParOf" srcId="{642A679C-5A89-42AD-BD70-29CF0C6E4F17}" destId="{C170E13E-163C-45C9-9288-4FA1CD55C438}" srcOrd="0" destOrd="0" presId="urn:microsoft.com/office/officeart/2018/2/layout/IconLabelList"/>
    <dgm:cxn modelId="{F33177E0-9B49-4CD5-AA3C-E6F21EF2E66F}" type="presParOf" srcId="{642A679C-5A89-42AD-BD70-29CF0C6E4F17}" destId="{D8A154BA-B06B-43A4-9A6E-ADB229A153EA}" srcOrd="1" destOrd="0" presId="urn:microsoft.com/office/officeart/2018/2/layout/IconLabelList"/>
    <dgm:cxn modelId="{54C4C9D5-9053-4E96-A65B-17F9E2EBD72D}" type="presParOf" srcId="{642A679C-5A89-42AD-BD70-29CF0C6E4F17}" destId="{8E9059FC-67A9-4987-95E7-F1019D3C37F2}" srcOrd="2" destOrd="0" presId="urn:microsoft.com/office/officeart/2018/2/layout/IconLabelList"/>
    <dgm:cxn modelId="{7DD313AF-4D55-4A99-9CB0-C27C11F17210}" type="presParOf" srcId="{74576225-7C34-4666-A643-BF7F833295A5}" destId="{92A4E268-2BB7-4F55-A9B1-FCAA450A94B8}" srcOrd="1" destOrd="0" presId="urn:microsoft.com/office/officeart/2018/2/layout/IconLabelList"/>
    <dgm:cxn modelId="{87447416-922B-472B-8D6F-C187DB24EEA1}" type="presParOf" srcId="{74576225-7C34-4666-A643-BF7F833295A5}" destId="{83E652C6-50B5-42A1-A241-DDEBB04B22D2}" srcOrd="2" destOrd="0" presId="urn:microsoft.com/office/officeart/2018/2/layout/IconLabelList"/>
    <dgm:cxn modelId="{32385891-148F-440B-8C98-9DE38D30D91D}" type="presParOf" srcId="{83E652C6-50B5-42A1-A241-DDEBB04B22D2}" destId="{52650AB8-E3D7-42F8-8CC3-67BDD5D4EB6C}" srcOrd="0" destOrd="0" presId="urn:microsoft.com/office/officeart/2018/2/layout/IconLabelList"/>
    <dgm:cxn modelId="{EC08498C-F1F4-4A0A-8365-7B12AE084502}" type="presParOf" srcId="{83E652C6-50B5-42A1-A241-DDEBB04B22D2}" destId="{73559992-1BA3-4FA3-9186-201C3F876765}" srcOrd="1" destOrd="0" presId="urn:microsoft.com/office/officeart/2018/2/layout/IconLabelList"/>
    <dgm:cxn modelId="{CCB45C21-BE37-4C3D-9D8C-E1128CA71362}" type="presParOf" srcId="{83E652C6-50B5-42A1-A241-DDEBB04B22D2}" destId="{5DDA0256-6CB4-4112-8884-602693E6D6AC}" srcOrd="2" destOrd="0" presId="urn:microsoft.com/office/officeart/2018/2/layout/IconLabelList"/>
    <dgm:cxn modelId="{0A9E4308-EF17-4904-A9D9-07FECD1E1D7B}" type="presParOf" srcId="{74576225-7C34-4666-A643-BF7F833295A5}" destId="{1871D381-E84A-4D28-8C5B-84DA8E1B2551}" srcOrd="3" destOrd="0" presId="urn:microsoft.com/office/officeart/2018/2/layout/IconLabelList"/>
    <dgm:cxn modelId="{C7E92272-A4C9-4765-8E4B-EE8FB8F6571D}" type="presParOf" srcId="{74576225-7C34-4666-A643-BF7F833295A5}" destId="{4CE8131E-9D68-462F-BBB4-A83DE1901CCC}" srcOrd="4" destOrd="0" presId="urn:microsoft.com/office/officeart/2018/2/layout/IconLabelList"/>
    <dgm:cxn modelId="{C2E0D7B3-F616-4981-949F-20453734CEF4}" type="presParOf" srcId="{4CE8131E-9D68-462F-BBB4-A83DE1901CCC}" destId="{9B344448-7020-401D-B66B-DA7E015A0B1B}" srcOrd="0" destOrd="0" presId="urn:microsoft.com/office/officeart/2018/2/layout/IconLabelList"/>
    <dgm:cxn modelId="{B361521C-8C2E-4181-A691-C2C9FE95ABB7}" type="presParOf" srcId="{4CE8131E-9D68-462F-BBB4-A83DE1901CCC}" destId="{BC4A249D-3DF2-4967-B3F7-D15834184B96}" srcOrd="1" destOrd="0" presId="urn:microsoft.com/office/officeart/2018/2/layout/IconLabelList"/>
    <dgm:cxn modelId="{41331558-AD33-4551-AB3F-DEE8198C0961}" type="presParOf" srcId="{4CE8131E-9D68-462F-BBB4-A83DE1901CCC}" destId="{0892DA13-6034-445A-938A-1B6ADF2EDD74}" srcOrd="2" destOrd="0" presId="urn:microsoft.com/office/officeart/2018/2/layout/IconLabelList"/>
    <dgm:cxn modelId="{8A1BA91B-C09E-41E8-B107-68AED4946E72}" type="presParOf" srcId="{74576225-7C34-4666-A643-BF7F833295A5}" destId="{64CBD15C-FF07-4F1B-AFCC-A993A932D7B6}" srcOrd="5" destOrd="0" presId="urn:microsoft.com/office/officeart/2018/2/layout/IconLabelList"/>
    <dgm:cxn modelId="{855BE12F-EA6C-46DF-B8B0-7E8FF49E9360}" type="presParOf" srcId="{74576225-7C34-4666-A643-BF7F833295A5}" destId="{72C99117-F603-4DC2-A5D3-A493A11E4A5F}" srcOrd="6" destOrd="0" presId="urn:microsoft.com/office/officeart/2018/2/layout/IconLabelList"/>
    <dgm:cxn modelId="{C1A1450E-2BCC-4270-928E-5EAA2FA4849D}" type="presParOf" srcId="{72C99117-F603-4DC2-A5D3-A493A11E4A5F}" destId="{039D4527-B29A-489F-8E8A-840FF7395083}" srcOrd="0" destOrd="0" presId="urn:microsoft.com/office/officeart/2018/2/layout/IconLabelList"/>
    <dgm:cxn modelId="{AC3048BF-E16E-485C-8641-7BDF063C2ED9}" type="presParOf" srcId="{72C99117-F603-4DC2-A5D3-A493A11E4A5F}" destId="{A9EA32C3-D32A-4EAD-82D1-2CFC8B43727E}" srcOrd="1" destOrd="0" presId="urn:microsoft.com/office/officeart/2018/2/layout/IconLabelList"/>
    <dgm:cxn modelId="{938B3F11-15DC-4816-A8B6-F997D0CC4442}" type="presParOf" srcId="{72C99117-F603-4DC2-A5D3-A493A11E4A5F}" destId="{460519DE-7141-420E-AF5D-EB2F140671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E965E-9BCB-42CC-9A32-EC12E303393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B2F14F-1497-4ED9-A7A6-086062A5D21E}">
      <dgm:prSet/>
      <dgm:spPr/>
      <dgm:t>
        <a:bodyPr/>
        <a:lstStyle/>
        <a:p>
          <a:r>
            <a:rPr lang="en-US"/>
            <a:t>The first step involves identifying the patient's indication for needing MV support.</a:t>
          </a:r>
        </a:p>
      </dgm:t>
    </dgm:pt>
    <dgm:pt modelId="{A4FD3D06-0FBA-42E1-8076-1B0B044FB195}" type="parTrans" cxnId="{07E7FD37-422D-47DC-86B6-D929A7542E8E}">
      <dgm:prSet/>
      <dgm:spPr/>
      <dgm:t>
        <a:bodyPr/>
        <a:lstStyle/>
        <a:p>
          <a:endParaRPr lang="en-US"/>
        </a:p>
      </dgm:t>
    </dgm:pt>
    <dgm:pt modelId="{EF9882BD-E81C-440D-9C30-7B0E9E6C1F36}" type="sibTrans" cxnId="{07E7FD37-422D-47DC-86B6-D929A7542E8E}">
      <dgm:prSet/>
      <dgm:spPr/>
      <dgm:t>
        <a:bodyPr/>
        <a:lstStyle/>
        <a:p>
          <a:endParaRPr lang="en-US"/>
        </a:p>
      </dgm:t>
    </dgm:pt>
    <dgm:pt modelId="{12CAD3BA-4847-4D83-854E-7543C10ACAE9}">
      <dgm:prSet/>
      <dgm:spPr/>
      <dgm:t>
        <a:bodyPr/>
        <a:lstStyle/>
        <a:p>
          <a:r>
            <a:rPr lang="en-US"/>
            <a:t>Am I supporting the patient's oxygenation, ventilation, work of breathing (comfort), or both?</a:t>
          </a:r>
        </a:p>
      </dgm:t>
    </dgm:pt>
    <dgm:pt modelId="{4571206B-9946-4231-8CBC-B8AA1A14CF24}" type="parTrans" cxnId="{B24AF8DB-D4E4-4BD4-920C-9BF31B6B28F3}">
      <dgm:prSet/>
      <dgm:spPr/>
      <dgm:t>
        <a:bodyPr/>
        <a:lstStyle/>
        <a:p>
          <a:endParaRPr lang="en-US"/>
        </a:p>
      </dgm:t>
    </dgm:pt>
    <dgm:pt modelId="{4E8257D1-EC3F-4B0B-B5E6-D5A42F248ABA}" type="sibTrans" cxnId="{B24AF8DB-D4E4-4BD4-920C-9BF31B6B28F3}">
      <dgm:prSet/>
      <dgm:spPr/>
      <dgm:t>
        <a:bodyPr/>
        <a:lstStyle/>
        <a:p>
          <a:endParaRPr lang="en-US"/>
        </a:p>
      </dgm:t>
    </dgm:pt>
    <dgm:pt modelId="{92A5FF02-6EF4-4EE5-A4A2-26C2498FF97B}">
      <dgm:prSet/>
      <dgm:spPr/>
      <dgm:t>
        <a:bodyPr/>
        <a:lstStyle/>
        <a:p>
          <a:r>
            <a:rPr lang="en-US"/>
            <a:t>Vent modes fall into 2 broad categories:</a:t>
          </a:r>
        </a:p>
      </dgm:t>
    </dgm:pt>
    <dgm:pt modelId="{B35EEB16-DD2B-4AB9-8933-225D9BA0E19D}" type="parTrans" cxnId="{F866B921-8ACA-4DE6-8E86-A741B81198A7}">
      <dgm:prSet/>
      <dgm:spPr/>
      <dgm:t>
        <a:bodyPr/>
        <a:lstStyle/>
        <a:p>
          <a:endParaRPr lang="en-US"/>
        </a:p>
      </dgm:t>
    </dgm:pt>
    <dgm:pt modelId="{6465BE61-4EEE-4F6C-B50F-CD0AAB5A59E7}" type="sibTrans" cxnId="{F866B921-8ACA-4DE6-8E86-A741B81198A7}">
      <dgm:prSet/>
      <dgm:spPr/>
      <dgm:t>
        <a:bodyPr/>
        <a:lstStyle/>
        <a:p>
          <a:endParaRPr lang="en-US"/>
        </a:p>
      </dgm:t>
    </dgm:pt>
    <dgm:pt modelId="{4C564D79-0D2E-463B-B8D2-CED2DB159CB7}">
      <dgm:prSet/>
      <dgm:spPr/>
      <dgm:t>
        <a:bodyPr/>
        <a:lstStyle/>
        <a:p>
          <a:r>
            <a:rPr lang="en-US"/>
            <a:t>Pressure</a:t>
          </a:r>
        </a:p>
      </dgm:t>
    </dgm:pt>
    <dgm:pt modelId="{B8BC211B-1E22-4D69-AB84-2A5FCE18F96F}" type="parTrans" cxnId="{BDCFF475-230B-46BF-8790-5FB0C35E4D7C}">
      <dgm:prSet/>
      <dgm:spPr/>
      <dgm:t>
        <a:bodyPr/>
        <a:lstStyle/>
        <a:p>
          <a:endParaRPr lang="en-US"/>
        </a:p>
      </dgm:t>
    </dgm:pt>
    <dgm:pt modelId="{35FA61C9-217C-4101-9EFD-D5F57004324D}" type="sibTrans" cxnId="{BDCFF475-230B-46BF-8790-5FB0C35E4D7C}">
      <dgm:prSet/>
      <dgm:spPr/>
      <dgm:t>
        <a:bodyPr/>
        <a:lstStyle/>
        <a:p>
          <a:endParaRPr lang="en-US"/>
        </a:p>
      </dgm:t>
    </dgm:pt>
    <dgm:pt modelId="{AEB0BC94-3878-4C33-AFEC-6AA14A0E3AC8}">
      <dgm:prSet/>
      <dgm:spPr/>
      <dgm:t>
        <a:bodyPr/>
        <a:lstStyle/>
        <a:p>
          <a:r>
            <a:rPr lang="en-US"/>
            <a:t>Volume</a:t>
          </a:r>
        </a:p>
      </dgm:t>
    </dgm:pt>
    <dgm:pt modelId="{A220006C-04B1-47A8-A9E7-CF54A583D43D}" type="parTrans" cxnId="{278C9A23-8B06-47A5-BC39-937DA623C0D1}">
      <dgm:prSet/>
      <dgm:spPr/>
      <dgm:t>
        <a:bodyPr/>
        <a:lstStyle/>
        <a:p>
          <a:endParaRPr lang="en-US"/>
        </a:p>
      </dgm:t>
    </dgm:pt>
    <dgm:pt modelId="{99466421-DF21-422B-A034-2E77D0838009}" type="sibTrans" cxnId="{278C9A23-8B06-47A5-BC39-937DA623C0D1}">
      <dgm:prSet/>
      <dgm:spPr/>
      <dgm:t>
        <a:bodyPr/>
        <a:lstStyle/>
        <a:p>
          <a:endParaRPr lang="en-US"/>
        </a:p>
      </dgm:t>
    </dgm:pt>
    <dgm:pt modelId="{9B1CC0CC-A582-400E-B8E4-F1A233A85C3D}" type="pres">
      <dgm:prSet presAssocID="{718E965E-9BCB-42CC-9A32-EC12E3033939}" presName="Name0" presStyleCnt="0">
        <dgm:presLayoutVars>
          <dgm:dir/>
          <dgm:animLvl val="lvl"/>
          <dgm:resizeHandles val="exact"/>
        </dgm:presLayoutVars>
      </dgm:prSet>
      <dgm:spPr/>
    </dgm:pt>
    <dgm:pt modelId="{4BAF91A3-D81E-4722-A986-910B29D2D9F3}" type="pres">
      <dgm:prSet presAssocID="{92A5FF02-6EF4-4EE5-A4A2-26C2498FF97B}" presName="boxAndChildren" presStyleCnt="0"/>
      <dgm:spPr/>
    </dgm:pt>
    <dgm:pt modelId="{355DCC53-DA20-4244-8824-3C77250A0A6B}" type="pres">
      <dgm:prSet presAssocID="{92A5FF02-6EF4-4EE5-A4A2-26C2498FF97B}" presName="parentTextBox" presStyleLbl="node1" presStyleIdx="0" presStyleCnt="3"/>
      <dgm:spPr/>
    </dgm:pt>
    <dgm:pt modelId="{B56ECE76-79B3-4101-BAD2-FEEE3FAC7DC9}" type="pres">
      <dgm:prSet presAssocID="{92A5FF02-6EF4-4EE5-A4A2-26C2498FF97B}" presName="entireBox" presStyleLbl="node1" presStyleIdx="0" presStyleCnt="3"/>
      <dgm:spPr/>
    </dgm:pt>
    <dgm:pt modelId="{F4FA235B-B956-4E12-A051-67D701BF3B34}" type="pres">
      <dgm:prSet presAssocID="{92A5FF02-6EF4-4EE5-A4A2-26C2498FF97B}" presName="descendantBox" presStyleCnt="0"/>
      <dgm:spPr/>
    </dgm:pt>
    <dgm:pt modelId="{17E432FE-4A0F-4AD8-8DB8-62A4F044F0D2}" type="pres">
      <dgm:prSet presAssocID="{4C564D79-0D2E-463B-B8D2-CED2DB159CB7}" presName="childTextBox" presStyleLbl="fgAccFollowNode1" presStyleIdx="0" presStyleCnt="2">
        <dgm:presLayoutVars>
          <dgm:bulletEnabled val="1"/>
        </dgm:presLayoutVars>
      </dgm:prSet>
      <dgm:spPr/>
    </dgm:pt>
    <dgm:pt modelId="{96E317A0-321E-4F88-A356-740416D9420E}" type="pres">
      <dgm:prSet presAssocID="{AEB0BC94-3878-4C33-AFEC-6AA14A0E3AC8}" presName="childTextBox" presStyleLbl="fgAccFollowNode1" presStyleIdx="1" presStyleCnt="2">
        <dgm:presLayoutVars>
          <dgm:bulletEnabled val="1"/>
        </dgm:presLayoutVars>
      </dgm:prSet>
      <dgm:spPr/>
    </dgm:pt>
    <dgm:pt modelId="{93EAF909-A0F0-4961-9F16-BD92875C0A51}" type="pres">
      <dgm:prSet presAssocID="{4E8257D1-EC3F-4B0B-B5E6-D5A42F248ABA}" presName="sp" presStyleCnt="0"/>
      <dgm:spPr/>
    </dgm:pt>
    <dgm:pt modelId="{F0CFC2A2-641C-445C-9C65-D275F1901FA7}" type="pres">
      <dgm:prSet presAssocID="{12CAD3BA-4847-4D83-854E-7543C10ACAE9}" presName="arrowAndChildren" presStyleCnt="0"/>
      <dgm:spPr/>
    </dgm:pt>
    <dgm:pt modelId="{F209E2E8-FBB4-4BFF-A06A-450C263593A1}" type="pres">
      <dgm:prSet presAssocID="{12CAD3BA-4847-4D83-854E-7543C10ACAE9}" presName="parentTextArrow" presStyleLbl="node1" presStyleIdx="1" presStyleCnt="3"/>
      <dgm:spPr/>
    </dgm:pt>
    <dgm:pt modelId="{1F184EE3-591F-4965-B730-2C79036EEA18}" type="pres">
      <dgm:prSet presAssocID="{EF9882BD-E81C-440D-9C30-7B0E9E6C1F36}" presName="sp" presStyleCnt="0"/>
      <dgm:spPr/>
    </dgm:pt>
    <dgm:pt modelId="{C6F6E7DE-926E-45F7-9AF4-5AD09A7EE50C}" type="pres">
      <dgm:prSet presAssocID="{D8B2F14F-1497-4ED9-A7A6-086062A5D21E}" presName="arrowAndChildren" presStyleCnt="0"/>
      <dgm:spPr/>
    </dgm:pt>
    <dgm:pt modelId="{0F90E2E7-C596-4B54-96C2-8E74768658E0}" type="pres">
      <dgm:prSet presAssocID="{D8B2F14F-1497-4ED9-A7A6-086062A5D21E}" presName="parentTextArrow" presStyleLbl="node1" presStyleIdx="2" presStyleCnt="3"/>
      <dgm:spPr/>
    </dgm:pt>
  </dgm:ptLst>
  <dgm:cxnLst>
    <dgm:cxn modelId="{94973416-74EB-4941-BD60-E2F2E3A2D235}" type="presOf" srcId="{12CAD3BA-4847-4D83-854E-7543C10ACAE9}" destId="{F209E2E8-FBB4-4BFF-A06A-450C263593A1}" srcOrd="0" destOrd="0" presId="urn:microsoft.com/office/officeart/2005/8/layout/process4"/>
    <dgm:cxn modelId="{F866B921-8ACA-4DE6-8E86-A741B81198A7}" srcId="{718E965E-9BCB-42CC-9A32-EC12E3033939}" destId="{92A5FF02-6EF4-4EE5-A4A2-26C2498FF97B}" srcOrd="2" destOrd="0" parTransId="{B35EEB16-DD2B-4AB9-8933-225D9BA0E19D}" sibTransId="{6465BE61-4EEE-4F6C-B50F-CD0AAB5A59E7}"/>
    <dgm:cxn modelId="{278C9A23-8B06-47A5-BC39-937DA623C0D1}" srcId="{92A5FF02-6EF4-4EE5-A4A2-26C2498FF97B}" destId="{AEB0BC94-3878-4C33-AFEC-6AA14A0E3AC8}" srcOrd="1" destOrd="0" parTransId="{A220006C-04B1-47A8-A9E7-CF54A583D43D}" sibTransId="{99466421-DF21-422B-A034-2E77D0838009}"/>
    <dgm:cxn modelId="{14AD2C25-A1D5-45A6-8F69-0E2E44553C9B}" type="presOf" srcId="{4C564D79-0D2E-463B-B8D2-CED2DB159CB7}" destId="{17E432FE-4A0F-4AD8-8DB8-62A4F044F0D2}" srcOrd="0" destOrd="0" presId="urn:microsoft.com/office/officeart/2005/8/layout/process4"/>
    <dgm:cxn modelId="{07E7FD37-422D-47DC-86B6-D929A7542E8E}" srcId="{718E965E-9BCB-42CC-9A32-EC12E3033939}" destId="{D8B2F14F-1497-4ED9-A7A6-086062A5D21E}" srcOrd="0" destOrd="0" parTransId="{A4FD3D06-0FBA-42E1-8076-1B0B044FB195}" sibTransId="{EF9882BD-E81C-440D-9C30-7B0E9E6C1F36}"/>
    <dgm:cxn modelId="{BDCFF475-230B-46BF-8790-5FB0C35E4D7C}" srcId="{92A5FF02-6EF4-4EE5-A4A2-26C2498FF97B}" destId="{4C564D79-0D2E-463B-B8D2-CED2DB159CB7}" srcOrd="0" destOrd="0" parTransId="{B8BC211B-1E22-4D69-AB84-2A5FCE18F96F}" sibTransId="{35FA61C9-217C-4101-9EFD-D5F57004324D}"/>
    <dgm:cxn modelId="{3BD35B86-A31F-4E56-8858-CA83CC666590}" type="presOf" srcId="{D8B2F14F-1497-4ED9-A7A6-086062A5D21E}" destId="{0F90E2E7-C596-4B54-96C2-8E74768658E0}" srcOrd="0" destOrd="0" presId="urn:microsoft.com/office/officeart/2005/8/layout/process4"/>
    <dgm:cxn modelId="{C129BE9C-3C4E-401C-B66D-523CF96AE38E}" type="presOf" srcId="{92A5FF02-6EF4-4EE5-A4A2-26C2498FF97B}" destId="{355DCC53-DA20-4244-8824-3C77250A0A6B}" srcOrd="0" destOrd="0" presId="urn:microsoft.com/office/officeart/2005/8/layout/process4"/>
    <dgm:cxn modelId="{2648BDBE-81E4-4F82-A851-ABE716015200}" type="presOf" srcId="{AEB0BC94-3878-4C33-AFEC-6AA14A0E3AC8}" destId="{96E317A0-321E-4F88-A356-740416D9420E}" srcOrd="0" destOrd="0" presId="urn:microsoft.com/office/officeart/2005/8/layout/process4"/>
    <dgm:cxn modelId="{B24AF8DB-D4E4-4BD4-920C-9BF31B6B28F3}" srcId="{718E965E-9BCB-42CC-9A32-EC12E3033939}" destId="{12CAD3BA-4847-4D83-854E-7543C10ACAE9}" srcOrd="1" destOrd="0" parTransId="{4571206B-9946-4231-8CBC-B8AA1A14CF24}" sibTransId="{4E8257D1-EC3F-4B0B-B5E6-D5A42F248ABA}"/>
    <dgm:cxn modelId="{953992F1-5184-4402-ACFE-A25DF5AA8540}" type="presOf" srcId="{92A5FF02-6EF4-4EE5-A4A2-26C2498FF97B}" destId="{B56ECE76-79B3-4101-BAD2-FEEE3FAC7DC9}" srcOrd="1" destOrd="0" presId="urn:microsoft.com/office/officeart/2005/8/layout/process4"/>
    <dgm:cxn modelId="{3F60F2F5-1B48-42C1-94D9-9C6A1EFD1B42}" type="presOf" srcId="{718E965E-9BCB-42CC-9A32-EC12E3033939}" destId="{9B1CC0CC-A582-400E-B8E4-F1A233A85C3D}" srcOrd="0" destOrd="0" presId="urn:microsoft.com/office/officeart/2005/8/layout/process4"/>
    <dgm:cxn modelId="{DB4B9ECA-DA6E-4270-B16F-5E71C189E067}" type="presParOf" srcId="{9B1CC0CC-A582-400E-B8E4-F1A233A85C3D}" destId="{4BAF91A3-D81E-4722-A986-910B29D2D9F3}" srcOrd="0" destOrd="0" presId="urn:microsoft.com/office/officeart/2005/8/layout/process4"/>
    <dgm:cxn modelId="{03C3A7C1-C827-4A3C-90EB-5AB7E6A50678}" type="presParOf" srcId="{4BAF91A3-D81E-4722-A986-910B29D2D9F3}" destId="{355DCC53-DA20-4244-8824-3C77250A0A6B}" srcOrd="0" destOrd="0" presId="urn:microsoft.com/office/officeart/2005/8/layout/process4"/>
    <dgm:cxn modelId="{6F7E9CC2-553E-45F4-A6FF-6B5BC18D5F9B}" type="presParOf" srcId="{4BAF91A3-D81E-4722-A986-910B29D2D9F3}" destId="{B56ECE76-79B3-4101-BAD2-FEEE3FAC7DC9}" srcOrd="1" destOrd="0" presId="urn:microsoft.com/office/officeart/2005/8/layout/process4"/>
    <dgm:cxn modelId="{420D506B-F7DD-44EE-99BC-9F925373DB46}" type="presParOf" srcId="{4BAF91A3-D81E-4722-A986-910B29D2D9F3}" destId="{F4FA235B-B956-4E12-A051-67D701BF3B34}" srcOrd="2" destOrd="0" presId="urn:microsoft.com/office/officeart/2005/8/layout/process4"/>
    <dgm:cxn modelId="{FA32F020-2DD3-445D-9F55-D86A1225DF17}" type="presParOf" srcId="{F4FA235B-B956-4E12-A051-67D701BF3B34}" destId="{17E432FE-4A0F-4AD8-8DB8-62A4F044F0D2}" srcOrd="0" destOrd="0" presId="urn:microsoft.com/office/officeart/2005/8/layout/process4"/>
    <dgm:cxn modelId="{F5ED73FB-120D-4FE7-93E1-A7B3045D1F12}" type="presParOf" srcId="{F4FA235B-B956-4E12-A051-67D701BF3B34}" destId="{96E317A0-321E-4F88-A356-740416D9420E}" srcOrd="1" destOrd="0" presId="urn:microsoft.com/office/officeart/2005/8/layout/process4"/>
    <dgm:cxn modelId="{4E1E9F60-5C9B-4317-AE21-294AFD969C03}" type="presParOf" srcId="{9B1CC0CC-A582-400E-B8E4-F1A233A85C3D}" destId="{93EAF909-A0F0-4961-9F16-BD92875C0A51}" srcOrd="1" destOrd="0" presId="urn:microsoft.com/office/officeart/2005/8/layout/process4"/>
    <dgm:cxn modelId="{14FFB11F-7CE5-464F-BAE1-EE489A1C2762}" type="presParOf" srcId="{9B1CC0CC-A582-400E-B8E4-F1A233A85C3D}" destId="{F0CFC2A2-641C-445C-9C65-D275F1901FA7}" srcOrd="2" destOrd="0" presId="urn:microsoft.com/office/officeart/2005/8/layout/process4"/>
    <dgm:cxn modelId="{574374C0-AFF8-4D65-AF1A-CD9B51E2241D}" type="presParOf" srcId="{F0CFC2A2-641C-445C-9C65-D275F1901FA7}" destId="{F209E2E8-FBB4-4BFF-A06A-450C263593A1}" srcOrd="0" destOrd="0" presId="urn:microsoft.com/office/officeart/2005/8/layout/process4"/>
    <dgm:cxn modelId="{3962B1D6-7397-4A43-8CA6-54DA0A328D64}" type="presParOf" srcId="{9B1CC0CC-A582-400E-B8E4-F1A233A85C3D}" destId="{1F184EE3-591F-4965-B730-2C79036EEA18}" srcOrd="3" destOrd="0" presId="urn:microsoft.com/office/officeart/2005/8/layout/process4"/>
    <dgm:cxn modelId="{BA47DA99-1D75-44B2-B348-8BDDA3C7AF7C}" type="presParOf" srcId="{9B1CC0CC-A582-400E-B8E4-F1A233A85C3D}" destId="{C6F6E7DE-926E-45F7-9AF4-5AD09A7EE50C}" srcOrd="4" destOrd="0" presId="urn:microsoft.com/office/officeart/2005/8/layout/process4"/>
    <dgm:cxn modelId="{094E8038-FB5B-43E4-90AF-7DB03564FE65}" type="presParOf" srcId="{C6F6E7DE-926E-45F7-9AF4-5AD09A7EE50C}" destId="{0F90E2E7-C596-4B54-96C2-8E74768658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E13E-163C-45C9-9288-4FA1CD55C438}">
      <dsp:nvSpPr>
        <dsp:cNvPr id="0" name=""/>
        <dsp:cNvSpPr/>
      </dsp:nvSpPr>
      <dsp:spPr>
        <a:xfrm>
          <a:off x="943021" y="2193333"/>
          <a:ext cx="1080974" cy="1080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059FC-67A9-4987-95E7-F1019D3C37F2}">
      <dsp:nvSpPr>
        <dsp:cNvPr id="0" name=""/>
        <dsp:cNvSpPr/>
      </dsp:nvSpPr>
      <dsp:spPr>
        <a:xfrm>
          <a:off x="282425" y="3669264"/>
          <a:ext cx="24021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Oxygenation – maintain PaO2/SpO2</a:t>
          </a:r>
        </a:p>
      </dsp:txBody>
      <dsp:txXfrm>
        <a:off x="282425" y="3669264"/>
        <a:ext cx="2402165" cy="720000"/>
      </dsp:txXfrm>
    </dsp:sp>
    <dsp:sp modelId="{52650AB8-E3D7-42F8-8CC3-67BDD5D4EB6C}">
      <dsp:nvSpPr>
        <dsp:cNvPr id="0" name=""/>
        <dsp:cNvSpPr/>
      </dsp:nvSpPr>
      <dsp:spPr>
        <a:xfrm>
          <a:off x="3765566" y="2193333"/>
          <a:ext cx="1080974" cy="1080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0256-6CB4-4112-8884-602693E6D6AC}">
      <dsp:nvSpPr>
        <dsp:cNvPr id="0" name=""/>
        <dsp:cNvSpPr/>
      </dsp:nvSpPr>
      <dsp:spPr>
        <a:xfrm>
          <a:off x="3104970" y="3669264"/>
          <a:ext cx="24021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Ventilation – maintain pH</a:t>
          </a:r>
        </a:p>
      </dsp:txBody>
      <dsp:txXfrm>
        <a:off x="3104970" y="3669264"/>
        <a:ext cx="2402165" cy="720000"/>
      </dsp:txXfrm>
    </dsp:sp>
    <dsp:sp modelId="{9B344448-7020-401D-B66B-DA7E015A0B1B}">
      <dsp:nvSpPr>
        <dsp:cNvPr id="0" name=""/>
        <dsp:cNvSpPr/>
      </dsp:nvSpPr>
      <dsp:spPr>
        <a:xfrm>
          <a:off x="6588111" y="2193333"/>
          <a:ext cx="1080974" cy="10809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2DA13-6034-445A-938A-1B6ADF2EDD74}">
      <dsp:nvSpPr>
        <dsp:cNvPr id="0" name=""/>
        <dsp:cNvSpPr/>
      </dsp:nvSpPr>
      <dsp:spPr>
        <a:xfrm>
          <a:off x="5927515" y="3669264"/>
          <a:ext cx="24021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Patient comfort – vent synchrony, decrease sedation</a:t>
          </a:r>
        </a:p>
      </dsp:txBody>
      <dsp:txXfrm>
        <a:off x="5927515" y="3669264"/>
        <a:ext cx="2402165" cy="720000"/>
      </dsp:txXfrm>
    </dsp:sp>
    <dsp:sp modelId="{039D4527-B29A-489F-8E8A-840FF7395083}">
      <dsp:nvSpPr>
        <dsp:cNvPr id="0" name=""/>
        <dsp:cNvSpPr/>
      </dsp:nvSpPr>
      <dsp:spPr>
        <a:xfrm>
          <a:off x="9410655" y="2193333"/>
          <a:ext cx="1080974" cy="10809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519DE-7141-420E-AF5D-EB2F14067173}">
      <dsp:nvSpPr>
        <dsp:cNvPr id="0" name=""/>
        <dsp:cNvSpPr/>
      </dsp:nvSpPr>
      <dsp:spPr>
        <a:xfrm>
          <a:off x="8750060" y="3669264"/>
          <a:ext cx="24021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Facilitate weaning – minimize muscle loss, promote readiness to wean from support (42% of mechanical ventilation time is spent weaning the ventilator)</a:t>
          </a:r>
        </a:p>
      </dsp:txBody>
      <dsp:txXfrm>
        <a:off x="8750060" y="3669264"/>
        <a:ext cx="240216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ECE76-79B3-4101-BAD2-FEEE3FAC7DC9}">
      <dsp:nvSpPr>
        <dsp:cNvPr id="0" name=""/>
        <dsp:cNvSpPr/>
      </dsp:nvSpPr>
      <dsp:spPr>
        <a:xfrm>
          <a:off x="0" y="3051430"/>
          <a:ext cx="5181600" cy="100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Vent modes fall into 2 broad categories:</a:t>
          </a:r>
        </a:p>
      </dsp:txBody>
      <dsp:txXfrm>
        <a:off x="0" y="3051430"/>
        <a:ext cx="5181600" cy="540835"/>
      </dsp:txXfrm>
    </dsp:sp>
    <dsp:sp modelId="{17E432FE-4A0F-4AD8-8DB8-62A4F044F0D2}">
      <dsp:nvSpPr>
        <dsp:cNvPr id="0" name=""/>
        <dsp:cNvSpPr/>
      </dsp:nvSpPr>
      <dsp:spPr>
        <a:xfrm>
          <a:off x="0" y="3572235"/>
          <a:ext cx="2590800" cy="460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Pressure</a:t>
          </a:r>
        </a:p>
      </dsp:txBody>
      <dsp:txXfrm>
        <a:off x="0" y="3572235"/>
        <a:ext cx="2590800" cy="460711"/>
      </dsp:txXfrm>
    </dsp:sp>
    <dsp:sp modelId="{96E317A0-321E-4F88-A356-740416D9420E}">
      <dsp:nvSpPr>
        <dsp:cNvPr id="0" name=""/>
        <dsp:cNvSpPr/>
      </dsp:nvSpPr>
      <dsp:spPr>
        <a:xfrm>
          <a:off x="2590800" y="3572235"/>
          <a:ext cx="2590800" cy="460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Volume</a:t>
          </a:r>
        </a:p>
      </dsp:txBody>
      <dsp:txXfrm>
        <a:off x="2590800" y="3572235"/>
        <a:ext cx="2590800" cy="460711"/>
      </dsp:txXfrm>
    </dsp:sp>
    <dsp:sp modelId="{F209E2E8-FBB4-4BFF-A06A-450C263593A1}">
      <dsp:nvSpPr>
        <dsp:cNvPr id="0" name=""/>
        <dsp:cNvSpPr/>
      </dsp:nvSpPr>
      <dsp:spPr>
        <a:xfrm rot="10800000">
          <a:off x="0" y="1526073"/>
          <a:ext cx="5181600" cy="15403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Am I supporting the patient's oxygenation, ventilation, work of breathing (comfort), or both?</a:t>
          </a:r>
        </a:p>
      </dsp:txBody>
      <dsp:txXfrm rot="10800000">
        <a:off x="0" y="1526073"/>
        <a:ext cx="5181600" cy="1000893"/>
      </dsp:txXfrm>
    </dsp:sp>
    <dsp:sp modelId="{0F90E2E7-C596-4B54-96C2-8E74768658E0}">
      <dsp:nvSpPr>
        <dsp:cNvPr id="0" name=""/>
        <dsp:cNvSpPr/>
      </dsp:nvSpPr>
      <dsp:spPr>
        <a:xfrm rot="10800000">
          <a:off x="0" y="716"/>
          <a:ext cx="5181600" cy="15403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first step involves identifying the patient's indication for needing MV support.</a:t>
          </a:r>
        </a:p>
      </dsp:txBody>
      <dsp:txXfrm rot="10800000">
        <a:off x="0" y="716"/>
        <a:ext cx="5181600" cy="100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2290"/>
            <a:ext cx="9144000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96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81C34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4552335" y="4749344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7" y="2361743"/>
            <a:ext cx="7242313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97" y="4841418"/>
            <a:ext cx="72423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1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091"/>
            <a:ext cx="9144000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76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4552335" y="4749344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1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4" y="354037"/>
            <a:ext cx="6937889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4" y="2833712"/>
            <a:ext cx="693788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4552335" y="4749344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1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3" y="367750"/>
            <a:ext cx="5900532" cy="3924395"/>
          </a:xfrm>
        </p:spPr>
        <p:txBody>
          <a:bodyPr anchor="b">
            <a:normAutofit/>
          </a:bodyPr>
          <a:lstStyle>
            <a:lvl1pPr algn="l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4442792"/>
            <a:ext cx="5764696" cy="1597189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4552335" y="4749344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1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830424" y="1558212"/>
            <a:ext cx="11361576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1" y="-4890"/>
            <a:ext cx="12194860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60" y="502751"/>
            <a:ext cx="10838265" cy="105546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759" y="1799916"/>
            <a:ext cx="5430055" cy="1195213"/>
          </a:xfrm>
        </p:spPr>
        <p:txBody>
          <a:bodyPr/>
          <a:lstStyle>
            <a:lvl1pPr marL="0" indent="0">
              <a:buNone/>
              <a:defRPr sz="1800">
                <a:solidFill>
                  <a:srgbClr val="81C34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3615194" y="-3615190"/>
            <a:ext cx="4961615" cy="12192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198713"/>
            <a:ext cx="6543245" cy="1861582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71" y="2129542"/>
            <a:ext cx="5430055" cy="1299458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7508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86" y="2818042"/>
            <a:ext cx="23984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6969" y="1784187"/>
            <a:ext cx="5519057" cy="4351338"/>
          </a:xfrm>
        </p:spPr>
        <p:txBody>
          <a:bodyPr/>
          <a:lstStyle>
            <a:lvl1pPr marL="385763" indent="-385763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3972105" y="2353762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5917538" y="3050841"/>
            <a:ext cx="6435618" cy="1178705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6295702" y="968701"/>
            <a:ext cx="6857999" cy="492060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415770" y="358580"/>
            <a:ext cx="2398487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415770" y="1708694"/>
            <a:ext cx="2398487" cy="2818831"/>
          </a:xfrm>
        </p:spPr>
        <p:txBody>
          <a:bodyPr>
            <a:normAutofit/>
          </a:bodyPr>
          <a:lstStyle>
            <a:lvl1pPr marL="385763" indent="-385763" algn="l">
              <a:buFont typeface="+mj-lt"/>
              <a:buAutoNum type="arabicPeriod"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3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838201" y="5266046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3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838201" y="5266046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1C3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1C3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3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838201" y="5266046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0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0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3267"/>
            <a:ext cx="51816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4" y="5408164"/>
            <a:ext cx="1034332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848678" y="5408164"/>
            <a:ext cx="1034332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8" r:id="rId4"/>
    <p:sldLayoutId id="2147483680" r:id="rId5"/>
    <p:sldLayoutId id="2147483676" r:id="rId6"/>
    <p:sldLayoutId id="2147483677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8B0F3EF-AB5A-D0ED-15B9-9B93ABA78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0" r="5983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14AD6-50D1-7643-B9FB-445CC01B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>
                <a:latin typeface="Proxima Nova"/>
              </a:rPr>
              <a:t>ICU CURRICULUM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766D7-5DE0-B44B-AE96-C810F6F4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68580" tIns="34290" rIns="68580" bIns="34290" rtlCol="0">
            <a:normAutofit/>
          </a:bodyPr>
          <a:lstStyle/>
          <a:p>
            <a:pPr algn="l"/>
            <a:r>
              <a:rPr lang="en-US">
                <a:latin typeface="Proxima Nova"/>
              </a:rPr>
              <a:t>Ventilator Basics:</a:t>
            </a:r>
          </a:p>
          <a:p>
            <a:pPr algn="l"/>
            <a:r>
              <a:rPr lang="en-US">
                <a:latin typeface="Proxima Nova"/>
              </a:rPr>
              <a:t>Choosing the Right Mode</a:t>
            </a:r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C0899FA9-40F4-DE3D-ADF0-175EC5E0E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155" y="5948176"/>
            <a:ext cx="2743200" cy="7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C0C3-AE47-9B75-7AF1-D1CF0EDC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Now that we understand the basics...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412F-CA82-AB9B-7B76-7378B3843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11918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How do we fix </a:t>
            </a:r>
            <a:r>
              <a:rPr lang="en-US" b="1" dirty="0">
                <a:latin typeface="Proxima Nova"/>
              </a:rPr>
              <a:t>hypoxia</a:t>
            </a:r>
            <a:r>
              <a:rPr lang="en-US" dirty="0">
                <a:latin typeface="Proxima Nova"/>
              </a:rPr>
              <a:t> on the vent?</a:t>
            </a:r>
          </a:p>
          <a:p>
            <a:r>
              <a:rPr lang="en-US" dirty="0">
                <a:latin typeface="Proxima Nova"/>
              </a:rPr>
              <a:t>Remember the variables that affect oxygenation?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4972A-81B1-F51C-CA1A-0257FDBBEC7F}"/>
              </a:ext>
            </a:extLst>
          </p:cNvPr>
          <p:cNvSpPr txBox="1"/>
          <p:nvPr/>
        </p:nvSpPr>
        <p:spPr>
          <a:xfrm>
            <a:off x="837619" y="3740199"/>
            <a:ext cx="50780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Proxima Nova"/>
                <a:cs typeface="Calibri"/>
              </a:rPr>
              <a:t>We can increase </a:t>
            </a:r>
            <a:r>
              <a:rPr lang="en-US" b="1" dirty="0">
                <a:latin typeface="Proxima Nova"/>
                <a:cs typeface="Calibri"/>
              </a:rPr>
              <a:t>mean airway pressure</a:t>
            </a:r>
            <a:r>
              <a:rPr lang="en-US" dirty="0">
                <a:latin typeface="Proxima Nova"/>
                <a:cs typeface="Calibri"/>
              </a:rPr>
              <a:t> by: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Proxima Nova"/>
                <a:cs typeface="Calibri"/>
              </a:rPr>
              <a:t>Increasing PEEP (and IP if in PC mode)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Proxima Nova"/>
                <a:cs typeface="Calibri"/>
              </a:rPr>
              <a:t>Adjust the inspiratory time (more time in inspiration where the IP is higher)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62DDF-F5E0-668B-22A5-F6045B2988B6}"/>
              </a:ext>
            </a:extLst>
          </p:cNvPr>
          <p:cNvSpPr txBox="1"/>
          <p:nvPr/>
        </p:nvSpPr>
        <p:spPr>
          <a:xfrm>
            <a:off x="6695130" y="3740198"/>
            <a:ext cx="407175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Proxima Nova"/>
              </a:rPr>
              <a:t>Increase </a:t>
            </a:r>
            <a:r>
              <a:rPr lang="en-US" b="1" dirty="0">
                <a:latin typeface="Proxima Nova"/>
              </a:rPr>
              <a:t>minute ventilation</a:t>
            </a:r>
            <a:r>
              <a:rPr lang="en-US" dirty="0">
                <a:latin typeface="Proxima Nova"/>
              </a:rPr>
              <a:t>:</a:t>
            </a:r>
          </a:p>
          <a:p>
            <a:pPr marL="800100" lvl="1" indent="-342900">
              <a:buFont typeface="Calibri"/>
              <a:buChar char="-"/>
            </a:pPr>
            <a:r>
              <a:rPr lang="en-US" dirty="0">
                <a:latin typeface="Proxima Nova"/>
              </a:rPr>
              <a:t>Increase tidal volume (Vt)</a:t>
            </a:r>
          </a:p>
          <a:p>
            <a:pPr marL="800100" lvl="1" indent="-342900">
              <a:buFont typeface="Calibri"/>
              <a:buChar char="-"/>
            </a:pPr>
            <a:r>
              <a:rPr lang="en-US" dirty="0">
                <a:latin typeface="Proxima Nova"/>
              </a:rPr>
              <a:t>Or increase RR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CF47C6-922F-0B2F-656F-59214969A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5711" y="2123267"/>
            <a:ext cx="5181600" cy="140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latin typeface="Arial"/>
                <a:cs typeface="Arial"/>
              </a:rPr>
              <a:t>How do we fix </a:t>
            </a:r>
            <a:r>
              <a:rPr lang="en-US" b="1" dirty="0">
                <a:latin typeface="Arial"/>
                <a:cs typeface="Arial"/>
              </a:rPr>
              <a:t>hypercapnia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latin typeface="Arial"/>
                <a:cs typeface="Arial"/>
              </a:rPr>
              <a:t>What variables affect ventilation?</a:t>
            </a:r>
          </a:p>
          <a:p>
            <a:endParaRPr lang="en-US" dirty="0"/>
          </a:p>
        </p:txBody>
      </p:sp>
      <p:pic>
        <p:nvPicPr>
          <p:cNvPr id="10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03DB94-E39E-7BB1-4522-CC4B9CD6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1" r="190" b="483"/>
          <a:stretch/>
        </p:blipFill>
        <p:spPr>
          <a:xfrm>
            <a:off x="4131087" y="5302821"/>
            <a:ext cx="3771407" cy="14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F7E0-5763-F2D0-7C08-F4B58C287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52" y="406423"/>
            <a:ext cx="7242313" cy="3523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roxima Nova"/>
              </a:rPr>
              <a:t>Now you're a pro! Go look at some vents...but no touchy 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E6FC9EB-875B-D9B6-2188-F3C9DF2C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703" y="754722"/>
            <a:ext cx="3260066" cy="3515443"/>
          </a:xfrm>
          <a:prstGeom prst="rect">
            <a:avLst/>
          </a:prstGeom>
        </p:spPr>
      </p:pic>
      <p:pic>
        <p:nvPicPr>
          <p:cNvPr id="6" name="Graphic 6" descr="Smiling face outline with solid fill">
            <a:extLst>
              <a:ext uri="{FF2B5EF4-FFF2-40B4-BE49-F238E27FC236}">
                <a16:creationId xmlns:a16="http://schemas.microsoft.com/office/drawing/2014/main" id="{DF0B3128-1433-36FB-75D0-FEC276C47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140" y="4193876"/>
            <a:ext cx="1230701" cy="12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20F8-8A53-D1C7-4400-D7524195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Goals for Mechanical Ventilation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69BBB4-8701-2D7A-1944-B9B3A2553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762837"/>
              </p:ext>
            </p:extLst>
          </p:nvPr>
        </p:nvGraphicFramePr>
        <p:xfrm>
          <a:off x="268154" y="396532"/>
          <a:ext cx="11434652" cy="658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7D783444-30E1-E1C2-91C4-6731E712BE96}"/>
              </a:ext>
            </a:extLst>
          </p:cNvPr>
          <p:cNvSpPr txBox="1"/>
          <p:nvPr/>
        </p:nvSpPr>
        <p:spPr>
          <a:xfrm>
            <a:off x="3623862" y="5525953"/>
            <a:ext cx="4944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*Another use of MV support is airway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1569-3781-C3BB-75AD-8776EA65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Oxygenation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03BA-50CA-B227-6419-57EE2583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307" y="2392899"/>
            <a:ext cx="105156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Works by simple diffusion</a:t>
            </a:r>
          </a:p>
          <a:p>
            <a:r>
              <a:rPr lang="en-US" dirty="0">
                <a:latin typeface="Proxima Nova"/>
              </a:rPr>
              <a:t>How to adjust on the vent: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FiO2</a:t>
            </a:r>
            <a:endParaRPr lang="en-US" dirty="0"/>
          </a:p>
          <a:p>
            <a:pPr lvl="1"/>
            <a:endParaRPr lang="en-US" dirty="0">
              <a:latin typeface="Proxima Nova"/>
            </a:endParaRPr>
          </a:p>
          <a:p>
            <a:pPr lvl="1"/>
            <a:r>
              <a:rPr lang="en-US" dirty="0">
                <a:latin typeface="Proxima Nova"/>
              </a:rPr>
              <a:t>PEEP</a:t>
            </a:r>
          </a:p>
          <a:p>
            <a:pPr lvl="1"/>
            <a:endParaRPr lang="en-US" dirty="0">
              <a:latin typeface="Proxima Nova"/>
            </a:endParaRPr>
          </a:p>
          <a:p>
            <a:pPr lvl="1"/>
            <a:r>
              <a:rPr lang="en-US" dirty="0">
                <a:latin typeface="Proxima Nova"/>
              </a:rPr>
              <a:t>Inspiratory time (I:E ratio)</a:t>
            </a:r>
          </a:p>
        </p:txBody>
      </p:sp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D040F76B-CB0E-6A27-C04F-6BFAD661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40" y="1791911"/>
            <a:ext cx="6567577" cy="377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62818-EB9B-0B03-D550-9D928AA8F29E}"/>
              </a:ext>
            </a:extLst>
          </p:cNvPr>
          <p:cNvSpPr txBox="1"/>
          <p:nvPr/>
        </p:nvSpPr>
        <p:spPr>
          <a:xfrm>
            <a:off x="6052867" y="5765320"/>
            <a:ext cx="52046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PaO2 = 0.21 (760 mmHg – 47 mmHg) - PaCO2/ 0.8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59641-DEAB-CA85-8562-53333C05FC7A}"/>
              </a:ext>
            </a:extLst>
          </p:cNvPr>
          <p:cNvSpPr txBox="1"/>
          <p:nvPr/>
        </p:nvSpPr>
        <p:spPr>
          <a:xfrm>
            <a:off x="174174" y="3749637"/>
            <a:ext cx="120539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Calibri"/>
              </a:rPr>
              <a:t>Mean airway pressure</a:t>
            </a:r>
            <a:endParaRPr lang="en-US">
              <a:solidFill>
                <a:srgbClr val="0070C0"/>
              </a:solidFill>
              <a:cs typeface="Calibri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3D13EC-AD5D-35E8-7C36-0FCA5A3939F9}"/>
              </a:ext>
            </a:extLst>
          </p:cNvPr>
          <p:cNvSpPr/>
          <p:nvPr/>
        </p:nvSpPr>
        <p:spPr>
          <a:xfrm>
            <a:off x="1072376" y="3866850"/>
            <a:ext cx="390821" cy="61416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1CCF605E-4031-83CB-92B5-3232024DA798}"/>
              </a:ext>
            </a:extLst>
          </p:cNvPr>
          <p:cNvSpPr/>
          <p:nvPr/>
        </p:nvSpPr>
        <p:spPr>
          <a:xfrm>
            <a:off x="63985" y="3868168"/>
            <a:ext cx="162871" cy="29665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8870-E66B-2A6C-0D39-D2B4B1AE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Ventilation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1B83-FA60-6D4B-6531-18CA3BA4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4629006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Works by convection</a:t>
            </a:r>
          </a:p>
          <a:p>
            <a:r>
              <a:rPr lang="en-US" dirty="0">
                <a:latin typeface="Proxima Nova"/>
              </a:rPr>
              <a:t>How to adjust on the vent:</a:t>
            </a:r>
          </a:p>
          <a:p>
            <a:pPr lvl="1"/>
            <a:r>
              <a:rPr lang="en-US" dirty="0">
                <a:latin typeface="Proxima Nova"/>
              </a:rPr>
              <a:t>Respiratory rate (RR)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Tidal volume (Vt)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Expiratory time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24A10-8799-95D5-6380-F8E173D87AED}"/>
              </a:ext>
            </a:extLst>
          </p:cNvPr>
          <p:cNvSpPr txBox="1"/>
          <p:nvPr/>
        </p:nvSpPr>
        <p:spPr>
          <a:xfrm>
            <a:off x="6402863" y="5415928"/>
            <a:ext cx="4176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Minute Ventilation = RR x Vt</a:t>
            </a:r>
            <a:endParaRPr lang="en-US" sz="24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A5BBA50-1B29-67B0-2C1A-570C6B15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89" y="477863"/>
            <a:ext cx="5174619" cy="43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B1BA-23B3-5BDC-86D4-7B401A03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Compliance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C1DB-9B1A-88C1-85C2-6F04C6ED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2303891"/>
            <a:ext cx="6871544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A function of the airways, lungs, and the ventilator system itself</a:t>
            </a:r>
          </a:p>
          <a:p>
            <a:r>
              <a:rPr lang="en-US" dirty="0">
                <a:latin typeface="Proxima Nova"/>
              </a:rPr>
              <a:t>Compliance = Volume / Pressure</a:t>
            </a:r>
          </a:p>
          <a:p>
            <a:pPr lvl="1">
              <a:lnSpc>
                <a:spcPct val="170000"/>
              </a:lnSpc>
              <a:spcBef>
                <a:spcPts val="200"/>
              </a:spcBef>
            </a:pPr>
            <a:r>
              <a:rPr lang="en-US">
                <a:latin typeface="Proxima Nova"/>
              </a:rPr>
              <a:t>Initially consider compliance to be fixed.</a:t>
            </a:r>
          </a:p>
          <a:p>
            <a:pPr lvl="1">
              <a:lnSpc>
                <a:spcPct val="170000"/>
              </a:lnSpc>
              <a:spcBef>
                <a:spcPts val="200"/>
              </a:spcBef>
            </a:pPr>
            <a:r>
              <a:rPr lang="en-US" dirty="0">
                <a:latin typeface="Proxima Nova"/>
              </a:rPr>
              <a:t>However, we can increase or decrease compliance when we </a:t>
            </a:r>
            <a:r>
              <a:rPr lang="en-US" err="1">
                <a:latin typeface="Proxima Nova"/>
              </a:rPr>
              <a:t>diurese</a:t>
            </a:r>
            <a:r>
              <a:rPr lang="en-US" dirty="0">
                <a:latin typeface="Proxima Nova"/>
              </a:rPr>
              <a:t>, modulate inflammation (steroids/</a:t>
            </a:r>
            <a:r>
              <a:rPr lang="en-US" err="1">
                <a:latin typeface="Proxima Nova"/>
              </a:rPr>
              <a:t>abx</a:t>
            </a:r>
            <a:r>
              <a:rPr lang="en-US" dirty="0">
                <a:latin typeface="Proxima Nova"/>
              </a:rPr>
              <a:t>), optimize vent settings to improve comfort, or even paralyze patients to </a:t>
            </a:r>
            <a:r>
              <a:rPr lang="en-US">
                <a:latin typeface="Proxima Nova"/>
              </a:rPr>
              <a:t>improve compliance.</a:t>
            </a:r>
            <a:endParaRPr lang="en-US" dirty="0">
              <a:latin typeface="Proxima Nova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75E32A-7146-9831-08CF-835EE3E4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06" y="604111"/>
            <a:ext cx="3792746" cy="2644909"/>
          </a:xfrm>
          <a:prstGeom prst="rect">
            <a:avLst/>
          </a:prstGeom>
        </p:spPr>
      </p:pic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BE113371-2C61-3DAF-2C89-7FA50509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06" y="3720626"/>
            <a:ext cx="3799935" cy="26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F546-4EF7-D02D-6BDF-7A1BBCE7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MV is a TOOL not a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2D1F-024C-04E9-76D8-BE750A7C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MV provides </a:t>
            </a:r>
            <a:r>
              <a:rPr lang="en-US" b="1" dirty="0">
                <a:latin typeface="Proxima Nova"/>
              </a:rPr>
              <a:t>support</a:t>
            </a:r>
            <a:r>
              <a:rPr lang="en-US" dirty="0">
                <a:latin typeface="Proxima Nova"/>
              </a:rPr>
              <a:t> to a patient. It does not "fix" them.</a:t>
            </a:r>
          </a:p>
          <a:p>
            <a:r>
              <a:rPr lang="en-US" dirty="0">
                <a:latin typeface="Proxima Nova"/>
              </a:rPr>
              <a:t>The overall clinical goal is maintain appropriate levels of O2 and CO2 content, while unloading ventilatory muscles.</a:t>
            </a:r>
          </a:p>
          <a:p>
            <a:r>
              <a:rPr lang="en-US" dirty="0">
                <a:latin typeface="Proxima Nova"/>
              </a:rPr>
              <a:t>An equally important goal is provide support without </a:t>
            </a:r>
            <a:r>
              <a:rPr lang="en-US" b="1" dirty="0">
                <a:latin typeface="Proxima Nova"/>
              </a:rPr>
              <a:t>harming</a:t>
            </a:r>
            <a:r>
              <a:rPr lang="en-US" dirty="0">
                <a:latin typeface="Proxima Nova"/>
              </a:rPr>
              <a:t> the lungs</a:t>
            </a:r>
          </a:p>
        </p:txBody>
      </p:sp>
    </p:spTree>
    <p:extLst>
      <p:ext uri="{BB962C8B-B14F-4D97-AF65-F5344CB8AC3E}">
        <p14:creationId xmlns:p14="http://schemas.microsoft.com/office/powerpoint/2010/main" val="104122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685F-8F27-D0BC-0CEB-2F8D1AF2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Choosing the right vent mode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92CEE2-32FB-9239-1963-3191AE27EEC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65672" y="2123267"/>
          <a:ext cx="5181600" cy="405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58828-03B1-E94E-B9C9-04CEF260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7973" y="2712739"/>
            <a:ext cx="4635261" cy="1580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Each mode has 3 features: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Trigger – what initiates a breath?</a:t>
            </a:r>
          </a:p>
          <a:p>
            <a:pPr lvl="1"/>
            <a:r>
              <a:rPr lang="en-US" dirty="0">
                <a:latin typeface="Proxima Nova"/>
              </a:rPr>
              <a:t>Cycle – what ends a breath?</a:t>
            </a:r>
          </a:p>
          <a:p>
            <a:pPr lvl="1"/>
            <a:r>
              <a:rPr lang="en-US" dirty="0">
                <a:latin typeface="Proxima Nova"/>
              </a:rPr>
              <a:t>Limit – what stops a breath early?</a:t>
            </a:r>
          </a:p>
        </p:txBody>
      </p:sp>
    </p:spTree>
    <p:extLst>
      <p:ext uri="{BB962C8B-B14F-4D97-AF65-F5344CB8AC3E}">
        <p14:creationId xmlns:p14="http://schemas.microsoft.com/office/powerpoint/2010/main" val="79523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1471-D258-B732-30B2-30165185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Basic Vent 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A22F-BBBF-C921-0B17-7417895F7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175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Proxima Nova"/>
              </a:rPr>
              <a:t>Volume control (VC):</a:t>
            </a:r>
          </a:p>
          <a:p>
            <a:pPr lvl="1"/>
            <a:r>
              <a:rPr lang="en-US" dirty="0">
                <a:latin typeface="Proxima Nova"/>
              </a:rPr>
              <a:t>You set the tidal volume that the vent will deliver every breath</a:t>
            </a:r>
          </a:p>
          <a:p>
            <a:pPr lvl="1"/>
            <a:r>
              <a:rPr lang="en-US" dirty="0">
                <a:latin typeface="Proxima Nova"/>
              </a:rPr>
              <a:t>The dependent variables are </a:t>
            </a:r>
            <a:r>
              <a:rPr lang="en-US" i="1" dirty="0">
                <a:latin typeface="Proxima Nova"/>
              </a:rPr>
              <a:t>pressure</a:t>
            </a:r>
            <a:r>
              <a:rPr lang="en-US" dirty="0">
                <a:latin typeface="Proxima Nova"/>
              </a:rPr>
              <a:t> and </a:t>
            </a:r>
            <a:r>
              <a:rPr lang="en-US" i="1" dirty="0">
                <a:latin typeface="Proxima Nova"/>
              </a:rPr>
              <a:t>flow</a:t>
            </a:r>
            <a:r>
              <a:rPr lang="en-US" dirty="0">
                <a:latin typeface="Proxima Nova"/>
              </a:rPr>
              <a:t>.</a:t>
            </a:r>
          </a:p>
          <a:p>
            <a:pPr lvl="2"/>
            <a:r>
              <a:rPr lang="en-US" dirty="0">
                <a:latin typeface="Proxima Nova"/>
              </a:rPr>
              <a:t>Good general-purpose mode</a:t>
            </a:r>
          </a:p>
          <a:p>
            <a:pPr lvl="2"/>
            <a:r>
              <a:rPr lang="en-US" dirty="0">
                <a:latin typeface="Proxima Nova"/>
              </a:rPr>
              <a:t>Ensures a minimum MV is achieved.</a:t>
            </a:r>
          </a:p>
          <a:p>
            <a:pPr lvl="2"/>
            <a:r>
              <a:rPr lang="en-US" dirty="0">
                <a:latin typeface="Proxima Nova"/>
              </a:rPr>
              <a:t>Good mode for lung protective ventilation (in ARDS, for ex)</a:t>
            </a:r>
          </a:p>
          <a:p>
            <a:pPr lvl="2"/>
            <a:endParaRPr lang="en-US" dirty="0">
              <a:latin typeface="Proxima Nova"/>
            </a:endParaRPr>
          </a:p>
          <a:p>
            <a:pPr lvl="2"/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Settings: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Proxima Nova"/>
              </a:rPr>
              <a:t>Volume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rgbClr val="0070C0"/>
                </a:solidFill>
                <a:latin typeface="Proxima Nova"/>
              </a:rPr>
              <a:t>RR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rgbClr val="00B050"/>
                </a:solidFill>
                <a:latin typeface="Proxima Nova"/>
              </a:rPr>
              <a:t>PEEP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chemeClr val="accent2"/>
                </a:solidFill>
                <a:latin typeface="Proxima Nova"/>
              </a:rPr>
              <a:t>FiO2</a:t>
            </a:r>
            <a:r>
              <a:rPr lang="en-US" dirty="0">
                <a:latin typeface="Proxima Nova"/>
              </a:rPr>
              <a:t> (this is how you will report them on daily rounds)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CF31F-FEAB-B684-6D0B-14E1ED4C02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Proxima Nova"/>
              </a:rPr>
              <a:t>Pressure control (PC):</a:t>
            </a:r>
          </a:p>
          <a:p>
            <a:pPr lvl="1"/>
            <a:r>
              <a:rPr lang="en-US" dirty="0">
                <a:latin typeface="Proxima Nova"/>
              </a:rPr>
              <a:t>You set the inspiratory pressure (IP) for a set time (I time) for every breath</a:t>
            </a:r>
          </a:p>
          <a:p>
            <a:pPr lvl="1"/>
            <a:r>
              <a:rPr lang="en-US" dirty="0">
                <a:latin typeface="Proxima Nova"/>
              </a:rPr>
              <a:t>The dependent variables are </a:t>
            </a:r>
            <a:r>
              <a:rPr lang="en-US" i="1" dirty="0">
                <a:latin typeface="Proxima Nova"/>
              </a:rPr>
              <a:t>volume</a:t>
            </a:r>
            <a:r>
              <a:rPr lang="en-US" dirty="0">
                <a:latin typeface="Proxima Nova"/>
              </a:rPr>
              <a:t> and </a:t>
            </a:r>
            <a:r>
              <a:rPr lang="en-US" i="1" dirty="0">
                <a:latin typeface="Proxima Nova"/>
              </a:rPr>
              <a:t>flow</a:t>
            </a:r>
            <a:r>
              <a:rPr lang="en-US" dirty="0">
                <a:latin typeface="Proxima Nova"/>
              </a:rPr>
              <a:t>.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The difference in IPAP-EPAP determines your volume (EPAP is PEEP!), as well compliance! (C=V/P)</a:t>
            </a:r>
          </a:p>
          <a:p>
            <a:pPr lvl="2"/>
            <a:r>
              <a:rPr lang="en-US" dirty="0">
                <a:latin typeface="Proxima Nova"/>
              </a:rPr>
              <a:t>Good for limiting pressure</a:t>
            </a:r>
          </a:p>
          <a:p>
            <a:pPr lvl="2"/>
            <a:r>
              <a:rPr lang="en-US" dirty="0">
                <a:latin typeface="Proxima Nova"/>
              </a:rPr>
              <a:t>Also can be used for LPV (no difference in mortality)</a:t>
            </a:r>
          </a:p>
          <a:p>
            <a:pPr lvl="2"/>
            <a:endParaRPr lang="en-US" dirty="0"/>
          </a:p>
          <a:p>
            <a:r>
              <a:rPr lang="en-US" dirty="0">
                <a:latin typeface="Proxima Nova"/>
              </a:rPr>
              <a:t>Settings: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Proxima Nova"/>
              </a:rPr>
              <a:t>IPAP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rgbClr val="00B050"/>
                </a:solidFill>
                <a:latin typeface="Proxima Nova"/>
              </a:rPr>
              <a:t>PEEP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rgbClr val="0070C0"/>
                </a:solidFill>
                <a:latin typeface="Proxima Nova"/>
              </a:rPr>
              <a:t>RR</a:t>
            </a:r>
            <a:r>
              <a:rPr lang="en-US" dirty="0">
                <a:latin typeface="Proxima Nova"/>
              </a:rPr>
              <a:t>/</a:t>
            </a:r>
            <a:r>
              <a:rPr lang="en-US" dirty="0">
                <a:solidFill>
                  <a:schemeClr val="accent2"/>
                </a:solidFill>
                <a:latin typeface="Proxima Nova"/>
              </a:rPr>
              <a:t>FiO2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01CBB-6959-2EAB-A0CA-D78F402FA0B4}"/>
              </a:ext>
            </a:extLst>
          </p:cNvPr>
          <p:cNvSpPr txBox="1"/>
          <p:nvPr/>
        </p:nvSpPr>
        <p:spPr>
          <a:xfrm>
            <a:off x="2582656" y="6241419"/>
            <a:ext cx="6735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Calibri"/>
              </a:rPr>
              <a:t>Notice that there is only one variable that distinguishes VC from PC!!</a:t>
            </a:r>
            <a:endParaRPr lang="en-US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67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B22-97D4-E722-26F7-2B4B4DE2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Pressure </a:t>
            </a:r>
            <a:r>
              <a:rPr lang="en-US" b="1" dirty="0">
                <a:latin typeface="Proxima Nova"/>
              </a:rPr>
              <a:t>Support</a:t>
            </a:r>
            <a:r>
              <a:rPr lang="en-US" dirty="0">
                <a:latin typeface="Proxima Nova"/>
              </a:rPr>
              <a:t> Ventilation (PSV)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95D1-A8DE-B3B5-839C-5AB156F80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Don't confuse Pressure Control ventilation (PCV) with </a:t>
            </a:r>
            <a:r>
              <a:rPr lang="en-US" b="1" dirty="0">
                <a:latin typeface="Proxima Nova"/>
              </a:rPr>
              <a:t>Pressure Support ventilation (PSV)</a:t>
            </a:r>
          </a:p>
          <a:p>
            <a:r>
              <a:rPr lang="en-US" dirty="0">
                <a:latin typeface="Proxima Nova"/>
              </a:rPr>
              <a:t>Pressure support is a </a:t>
            </a:r>
            <a:r>
              <a:rPr lang="en-US" b="1" dirty="0">
                <a:latin typeface="Proxima Nova"/>
              </a:rPr>
              <a:t>weaning mode</a:t>
            </a:r>
            <a:r>
              <a:rPr lang="en-US" dirty="0">
                <a:latin typeface="Proxima Nova"/>
              </a:rPr>
              <a:t>.</a:t>
            </a:r>
          </a:p>
          <a:p>
            <a:r>
              <a:rPr lang="en-US" dirty="0">
                <a:latin typeface="Proxima Nova"/>
              </a:rPr>
              <a:t>Unlike VC and PC, which are assist control modes, pressure support depends on </a:t>
            </a:r>
            <a:r>
              <a:rPr lang="en-US" b="1" dirty="0">
                <a:latin typeface="Proxima Nova"/>
              </a:rPr>
              <a:t>the patient initiating their own breaths</a:t>
            </a:r>
            <a:r>
              <a:rPr lang="en-US" dirty="0">
                <a:latin typeface="Proxima Nova"/>
              </a:rPr>
              <a:t>.</a:t>
            </a:r>
          </a:p>
          <a:p>
            <a:r>
              <a:rPr lang="en-US" dirty="0">
                <a:latin typeface="Proxima Nova"/>
              </a:rPr>
              <a:t>PSV provides a small amount of pressure during inspiration to help the patient draw a spontaneous breath</a:t>
            </a:r>
          </a:p>
          <a:p>
            <a:r>
              <a:rPr lang="en-US" dirty="0">
                <a:latin typeface="Proxima Nova"/>
              </a:rPr>
              <a:t>This is the mode we use for SBT.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1B2BA-B2D1-EC26-B092-11497E3CF1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What do you set?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FiO2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PEEP</a:t>
            </a:r>
          </a:p>
          <a:p>
            <a:pPr lvl="1"/>
            <a:r>
              <a:rPr lang="en-US" dirty="0">
                <a:latin typeface="Proxima Nova"/>
              </a:rPr>
              <a:t>Pressure support above the PEEP after the patient initiates a breath</a:t>
            </a:r>
          </a:p>
          <a:p>
            <a:pPr lvl="1"/>
            <a:endParaRPr lang="en-US" dirty="0">
              <a:latin typeface="Proxima Nova"/>
            </a:endParaRPr>
          </a:p>
          <a:p>
            <a:pPr lvl="1"/>
            <a:r>
              <a:rPr lang="en-US" b="1" dirty="0">
                <a:latin typeface="Proxima Nova"/>
              </a:rPr>
              <a:t>This mode does not guarantee a rate.</a:t>
            </a:r>
          </a:p>
          <a:p>
            <a:pPr lvl="1"/>
            <a:endParaRPr lang="en-US" b="1" dirty="0">
              <a:latin typeface="Proxima Nova"/>
            </a:endParaRPr>
          </a:p>
          <a:p>
            <a:pPr lvl="1"/>
            <a:r>
              <a:rPr lang="en-US" dirty="0">
                <a:latin typeface="Proxima Nova"/>
              </a:rPr>
              <a:t>On rounds:</a:t>
            </a:r>
          </a:p>
          <a:p>
            <a:pPr lvl="1"/>
            <a:r>
              <a:rPr lang="en-US" dirty="0">
                <a:latin typeface="Proxima Nova"/>
              </a:rPr>
              <a:t>"The patient is on PS 10 over 5, 40%"</a:t>
            </a:r>
          </a:p>
          <a:p>
            <a:pPr lvl="2"/>
            <a:r>
              <a:rPr lang="en-US" dirty="0">
                <a:latin typeface="Proxima Nova"/>
              </a:rPr>
              <a:t>10 over 5 = PS 10 + PEEP 5 = PIP 15cm H20</a:t>
            </a:r>
          </a:p>
        </p:txBody>
      </p:sp>
    </p:spTree>
    <p:extLst>
      <p:ext uri="{BB962C8B-B14F-4D97-AF65-F5344CB8AC3E}">
        <p14:creationId xmlns:p14="http://schemas.microsoft.com/office/powerpoint/2010/main" val="318510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ICU CURRICULUM</vt:lpstr>
      <vt:lpstr>Goals for Mechanical Ventilation</vt:lpstr>
      <vt:lpstr>Oxygenation</vt:lpstr>
      <vt:lpstr>Ventilation</vt:lpstr>
      <vt:lpstr>Compliance</vt:lpstr>
      <vt:lpstr>MV is a TOOL not a SOLUTION</vt:lpstr>
      <vt:lpstr>Choosing the right vent mode</vt:lpstr>
      <vt:lpstr>Basic Vent Settings</vt:lpstr>
      <vt:lpstr>Pressure Support Ventilation (PSV)</vt:lpstr>
      <vt:lpstr>Now that we understand the basics...</vt:lpstr>
      <vt:lpstr>Now you're a pro! Go look at some vents...but no touchy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465</cp:revision>
  <dcterms:created xsi:type="dcterms:W3CDTF">2023-05-06T15:45:57Z</dcterms:created>
  <dcterms:modified xsi:type="dcterms:W3CDTF">2023-05-10T16:36:25Z</dcterms:modified>
</cp:coreProperties>
</file>