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sldIdLst>
    <p:sldId id="258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69" r:id="rId12"/>
    <p:sldId id="276" r:id="rId13"/>
    <p:sldId id="257" r:id="rId14"/>
    <p:sldId id="260" r:id="rId15"/>
    <p:sldId id="259" r:id="rId16"/>
    <p:sldId id="261" r:id="rId17"/>
    <p:sldId id="263" r:id="rId18"/>
    <p:sldId id="262" r:id="rId19"/>
    <p:sldId id="264" r:id="rId20"/>
    <p:sldId id="265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0B3BA0-AD14-D610-711A-0C6C449D84BC}" v="6390" dt="2023-05-08T09:48:37.635"/>
    <p1510:client id="{7F64A9C4-C53C-206C-CD05-448603BD92FB}" v="2929" dt="2023-05-08T17:52:30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15732-354E-44BE-B7B2-99305555324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EB3ACC-13C3-4C9F-A1ED-8067ED6F93A2}">
      <dgm:prSet/>
      <dgm:spPr/>
      <dgm:t>
        <a:bodyPr/>
        <a:lstStyle/>
        <a:p>
          <a:r>
            <a:rPr lang="en-US"/>
            <a:t>Reduce BP acutely by 20-25% within minutes to 1 hour</a:t>
          </a:r>
        </a:p>
      </dgm:t>
    </dgm:pt>
    <dgm:pt modelId="{C1E34EF1-A5C8-4E45-8C1B-B5F03F23D6B8}" type="parTrans" cxnId="{79E37C19-1052-466D-AB81-AD2DC6BE84D1}">
      <dgm:prSet/>
      <dgm:spPr/>
      <dgm:t>
        <a:bodyPr/>
        <a:lstStyle/>
        <a:p>
          <a:endParaRPr lang="en-US"/>
        </a:p>
      </dgm:t>
    </dgm:pt>
    <dgm:pt modelId="{E096334D-088E-42FE-8EE0-025BAEEB7244}" type="sibTrans" cxnId="{79E37C19-1052-466D-AB81-AD2DC6BE84D1}">
      <dgm:prSet/>
      <dgm:spPr/>
      <dgm:t>
        <a:bodyPr/>
        <a:lstStyle/>
        <a:p>
          <a:endParaRPr lang="en-US"/>
        </a:p>
      </dgm:t>
    </dgm:pt>
    <dgm:pt modelId="{E4982AC5-F5A8-4335-AC7B-60C28616588F}">
      <dgm:prSet/>
      <dgm:spPr/>
      <dgm:t>
        <a:bodyPr/>
        <a:lstStyle/>
        <a:p>
          <a:r>
            <a:rPr lang="en-US"/>
            <a:t>BP is further reduced to 160/110 over the next 2-6 hours</a:t>
          </a:r>
        </a:p>
      </dgm:t>
    </dgm:pt>
    <dgm:pt modelId="{EB681305-0FC8-4CFE-BD9E-B40A4E56C12C}" type="parTrans" cxnId="{93710074-8CEC-4F44-9F80-98FCE02689B3}">
      <dgm:prSet/>
      <dgm:spPr/>
      <dgm:t>
        <a:bodyPr/>
        <a:lstStyle/>
        <a:p>
          <a:endParaRPr lang="en-US"/>
        </a:p>
      </dgm:t>
    </dgm:pt>
    <dgm:pt modelId="{AB946F96-67F0-4567-AC12-DC58488952FC}" type="sibTrans" cxnId="{93710074-8CEC-4F44-9F80-98FCE02689B3}">
      <dgm:prSet/>
      <dgm:spPr/>
      <dgm:t>
        <a:bodyPr/>
        <a:lstStyle/>
        <a:p>
          <a:endParaRPr lang="en-US"/>
        </a:p>
      </dgm:t>
    </dgm:pt>
    <dgm:pt modelId="{B1F50F2F-7999-41EA-A174-88875733C7DB}">
      <dgm:prSet/>
      <dgm:spPr/>
      <dgm:t>
        <a:bodyPr/>
        <a:lstStyle/>
        <a:p>
          <a:r>
            <a:rPr lang="en-US"/>
            <a:t>Goal 140/90 over following 24-48 hours</a:t>
          </a:r>
        </a:p>
      </dgm:t>
    </dgm:pt>
    <dgm:pt modelId="{3A01047A-D853-46F8-9792-AEC9CB86281C}" type="parTrans" cxnId="{4BB2B832-238F-4EE1-941C-9F21D005D8DE}">
      <dgm:prSet/>
      <dgm:spPr/>
      <dgm:t>
        <a:bodyPr/>
        <a:lstStyle/>
        <a:p>
          <a:endParaRPr lang="en-US"/>
        </a:p>
      </dgm:t>
    </dgm:pt>
    <dgm:pt modelId="{33CC9DC6-06F8-44F5-9F53-5A9C075A19F2}" type="sibTrans" cxnId="{4BB2B832-238F-4EE1-941C-9F21D005D8DE}">
      <dgm:prSet/>
      <dgm:spPr/>
      <dgm:t>
        <a:bodyPr/>
        <a:lstStyle/>
        <a:p>
          <a:endParaRPr lang="en-US"/>
        </a:p>
      </dgm:t>
    </dgm:pt>
    <dgm:pt modelId="{83AF67A9-B824-4350-A7A9-29AF2A84ED96}" type="pres">
      <dgm:prSet presAssocID="{7CB15732-354E-44BE-B7B2-99305555324D}" presName="vert0" presStyleCnt="0">
        <dgm:presLayoutVars>
          <dgm:dir/>
          <dgm:animOne val="branch"/>
          <dgm:animLvl val="lvl"/>
        </dgm:presLayoutVars>
      </dgm:prSet>
      <dgm:spPr/>
    </dgm:pt>
    <dgm:pt modelId="{300BF009-90E4-48D3-8A0C-A39196EEEA4F}" type="pres">
      <dgm:prSet presAssocID="{54EB3ACC-13C3-4C9F-A1ED-8067ED6F93A2}" presName="thickLine" presStyleLbl="alignNode1" presStyleIdx="0" presStyleCnt="3"/>
      <dgm:spPr/>
    </dgm:pt>
    <dgm:pt modelId="{0EB7EA9A-01B2-4D6D-B065-575C56D30229}" type="pres">
      <dgm:prSet presAssocID="{54EB3ACC-13C3-4C9F-A1ED-8067ED6F93A2}" presName="horz1" presStyleCnt="0"/>
      <dgm:spPr/>
    </dgm:pt>
    <dgm:pt modelId="{D34D29EE-C4E1-430C-9C18-47ABDD31079C}" type="pres">
      <dgm:prSet presAssocID="{54EB3ACC-13C3-4C9F-A1ED-8067ED6F93A2}" presName="tx1" presStyleLbl="revTx" presStyleIdx="0" presStyleCnt="3"/>
      <dgm:spPr/>
    </dgm:pt>
    <dgm:pt modelId="{BD01D179-8B79-4555-AE4E-29457AEE59E4}" type="pres">
      <dgm:prSet presAssocID="{54EB3ACC-13C3-4C9F-A1ED-8067ED6F93A2}" presName="vert1" presStyleCnt="0"/>
      <dgm:spPr/>
    </dgm:pt>
    <dgm:pt modelId="{A966F24F-48BB-4A50-8D9D-14E36A93DCF8}" type="pres">
      <dgm:prSet presAssocID="{E4982AC5-F5A8-4335-AC7B-60C28616588F}" presName="thickLine" presStyleLbl="alignNode1" presStyleIdx="1" presStyleCnt="3"/>
      <dgm:spPr/>
    </dgm:pt>
    <dgm:pt modelId="{9F6AB8E6-882C-465A-869F-C6769840A9F9}" type="pres">
      <dgm:prSet presAssocID="{E4982AC5-F5A8-4335-AC7B-60C28616588F}" presName="horz1" presStyleCnt="0"/>
      <dgm:spPr/>
    </dgm:pt>
    <dgm:pt modelId="{977DF39D-FA23-4F49-824D-82BA4CA4E92F}" type="pres">
      <dgm:prSet presAssocID="{E4982AC5-F5A8-4335-AC7B-60C28616588F}" presName="tx1" presStyleLbl="revTx" presStyleIdx="1" presStyleCnt="3"/>
      <dgm:spPr/>
    </dgm:pt>
    <dgm:pt modelId="{42A55B7F-F50D-4D78-9BD8-AAD94B2ED7BA}" type="pres">
      <dgm:prSet presAssocID="{E4982AC5-F5A8-4335-AC7B-60C28616588F}" presName="vert1" presStyleCnt="0"/>
      <dgm:spPr/>
    </dgm:pt>
    <dgm:pt modelId="{03A4512E-C988-455C-A797-D8BE3DDC8954}" type="pres">
      <dgm:prSet presAssocID="{B1F50F2F-7999-41EA-A174-88875733C7DB}" presName="thickLine" presStyleLbl="alignNode1" presStyleIdx="2" presStyleCnt="3"/>
      <dgm:spPr/>
    </dgm:pt>
    <dgm:pt modelId="{07C7CA2F-1C32-479A-B826-DC09618C54C3}" type="pres">
      <dgm:prSet presAssocID="{B1F50F2F-7999-41EA-A174-88875733C7DB}" presName="horz1" presStyleCnt="0"/>
      <dgm:spPr/>
    </dgm:pt>
    <dgm:pt modelId="{C257D987-B57E-470C-A54F-63FA009930E0}" type="pres">
      <dgm:prSet presAssocID="{B1F50F2F-7999-41EA-A174-88875733C7DB}" presName="tx1" presStyleLbl="revTx" presStyleIdx="2" presStyleCnt="3"/>
      <dgm:spPr/>
    </dgm:pt>
    <dgm:pt modelId="{0CBD6C18-2AA0-4AB5-9DDD-BC5C81096BAB}" type="pres">
      <dgm:prSet presAssocID="{B1F50F2F-7999-41EA-A174-88875733C7DB}" presName="vert1" presStyleCnt="0"/>
      <dgm:spPr/>
    </dgm:pt>
  </dgm:ptLst>
  <dgm:cxnLst>
    <dgm:cxn modelId="{B3DF0D05-D008-49CE-B5CF-FEB0DDF4C2EE}" type="presOf" srcId="{B1F50F2F-7999-41EA-A174-88875733C7DB}" destId="{C257D987-B57E-470C-A54F-63FA009930E0}" srcOrd="0" destOrd="0" presId="urn:microsoft.com/office/officeart/2008/layout/LinedList"/>
    <dgm:cxn modelId="{79E37C19-1052-466D-AB81-AD2DC6BE84D1}" srcId="{7CB15732-354E-44BE-B7B2-99305555324D}" destId="{54EB3ACC-13C3-4C9F-A1ED-8067ED6F93A2}" srcOrd="0" destOrd="0" parTransId="{C1E34EF1-A5C8-4E45-8C1B-B5F03F23D6B8}" sibTransId="{E096334D-088E-42FE-8EE0-025BAEEB7244}"/>
    <dgm:cxn modelId="{4BB2B832-238F-4EE1-941C-9F21D005D8DE}" srcId="{7CB15732-354E-44BE-B7B2-99305555324D}" destId="{B1F50F2F-7999-41EA-A174-88875733C7DB}" srcOrd="2" destOrd="0" parTransId="{3A01047A-D853-46F8-9792-AEC9CB86281C}" sibTransId="{33CC9DC6-06F8-44F5-9F53-5A9C075A19F2}"/>
    <dgm:cxn modelId="{6419204A-5C7C-489B-BD0E-287C8B400F2D}" type="presOf" srcId="{E4982AC5-F5A8-4335-AC7B-60C28616588F}" destId="{977DF39D-FA23-4F49-824D-82BA4CA4E92F}" srcOrd="0" destOrd="0" presId="urn:microsoft.com/office/officeart/2008/layout/LinedList"/>
    <dgm:cxn modelId="{93710074-8CEC-4F44-9F80-98FCE02689B3}" srcId="{7CB15732-354E-44BE-B7B2-99305555324D}" destId="{E4982AC5-F5A8-4335-AC7B-60C28616588F}" srcOrd="1" destOrd="0" parTransId="{EB681305-0FC8-4CFE-BD9E-B40A4E56C12C}" sibTransId="{AB946F96-67F0-4567-AC12-DC58488952FC}"/>
    <dgm:cxn modelId="{D88699AD-7FD2-4045-8A03-CA34DA96F1E2}" type="presOf" srcId="{7CB15732-354E-44BE-B7B2-99305555324D}" destId="{83AF67A9-B824-4350-A7A9-29AF2A84ED96}" srcOrd="0" destOrd="0" presId="urn:microsoft.com/office/officeart/2008/layout/LinedList"/>
    <dgm:cxn modelId="{BE6F7AF3-3B09-43E8-BB1C-D1BDAA588FEF}" type="presOf" srcId="{54EB3ACC-13C3-4C9F-A1ED-8067ED6F93A2}" destId="{D34D29EE-C4E1-430C-9C18-47ABDD31079C}" srcOrd="0" destOrd="0" presId="urn:microsoft.com/office/officeart/2008/layout/LinedList"/>
    <dgm:cxn modelId="{C88A0671-F596-49F6-BEED-59246B6E6E68}" type="presParOf" srcId="{83AF67A9-B824-4350-A7A9-29AF2A84ED96}" destId="{300BF009-90E4-48D3-8A0C-A39196EEEA4F}" srcOrd="0" destOrd="0" presId="urn:microsoft.com/office/officeart/2008/layout/LinedList"/>
    <dgm:cxn modelId="{4D5D8A29-2F48-4DE8-AFEB-384D80FA2F4D}" type="presParOf" srcId="{83AF67A9-B824-4350-A7A9-29AF2A84ED96}" destId="{0EB7EA9A-01B2-4D6D-B065-575C56D30229}" srcOrd="1" destOrd="0" presId="urn:microsoft.com/office/officeart/2008/layout/LinedList"/>
    <dgm:cxn modelId="{223799C0-B223-49B5-80D3-0B2FCC8B7A33}" type="presParOf" srcId="{0EB7EA9A-01B2-4D6D-B065-575C56D30229}" destId="{D34D29EE-C4E1-430C-9C18-47ABDD31079C}" srcOrd="0" destOrd="0" presId="urn:microsoft.com/office/officeart/2008/layout/LinedList"/>
    <dgm:cxn modelId="{30722C4F-A14E-4A8E-B4CB-D96548FD1905}" type="presParOf" srcId="{0EB7EA9A-01B2-4D6D-B065-575C56D30229}" destId="{BD01D179-8B79-4555-AE4E-29457AEE59E4}" srcOrd="1" destOrd="0" presId="urn:microsoft.com/office/officeart/2008/layout/LinedList"/>
    <dgm:cxn modelId="{9C1F5187-30F3-466B-AF7F-43C9BAA70449}" type="presParOf" srcId="{83AF67A9-B824-4350-A7A9-29AF2A84ED96}" destId="{A966F24F-48BB-4A50-8D9D-14E36A93DCF8}" srcOrd="2" destOrd="0" presId="urn:microsoft.com/office/officeart/2008/layout/LinedList"/>
    <dgm:cxn modelId="{5211B4C3-6A29-435E-86D6-B19ACDF8FBBD}" type="presParOf" srcId="{83AF67A9-B824-4350-A7A9-29AF2A84ED96}" destId="{9F6AB8E6-882C-465A-869F-C6769840A9F9}" srcOrd="3" destOrd="0" presId="urn:microsoft.com/office/officeart/2008/layout/LinedList"/>
    <dgm:cxn modelId="{90A80045-86A9-4CEE-B85A-9F20E17A3A33}" type="presParOf" srcId="{9F6AB8E6-882C-465A-869F-C6769840A9F9}" destId="{977DF39D-FA23-4F49-824D-82BA4CA4E92F}" srcOrd="0" destOrd="0" presId="urn:microsoft.com/office/officeart/2008/layout/LinedList"/>
    <dgm:cxn modelId="{85A216F5-B5BF-43C5-849E-F369C81C4095}" type="presParOf" srcId="{9F6AB8E6-882C-465A-869F-C6769840A9F9}" destId="{42A55B7F-F50D-4D78-9BD8-AAD94B2ED7BA}" srcOrd="1" destOrd="0" presId="urn:microsoft.com/office/officeart/2008/layout/LinedList"/>
    <dgm:cxn modelId="{197C05B2-634C-4599-ABC2-4F849BB896F7}" type="presParOf" srcId="{83AF67A9-B824-4350-A7A9-29AF2A84ED96}" destId="{03A4512E-C988-455C-A797-D8BE3DDC8954}" srcOrd="4" destOrd="0" presId="urn:microsoft.com/office/officeart/2008/layout/LinedList"/>
    <dgm:cxn modelId="{F2A6583E-CA74-45CA-9B00-55AFB58D1133}" type="presParOf" srcId="{83AF67A9-B824-4350-A7A9-29AF2A84ED96}" destId="{07C7CA2F-1C32-479A-B826-DC09618C54C3}" srcOrd="5" destOrd="0" presId="urn:microsoft.com/office/officeart/2008/layout/LinedList"/>
    <dgm:cxn modelId="{8806CD4D-902C-4262-9D9F-F0BFCBCCBC50}" type="presParOf" srcId="{07C7CA2F-1C32-479A-B826-DC09618C54C3}" destId="{C257D987-B57E-470C-A54F-63FA009930E0}" srcOrd="0" destOrd="0" presId="urn:microsoft.com/office/officeart/2008/layout/LinedList"/>
    <dgm:cxn modelId="{3CD45C1E-854C-4C62-AF75-FFDEBED2730B}" type="presParOf" srcId="{07C7CA2F-1C32-479A-B826-DC09618C54C3}" destId="{0CBD6C18-2AA0-4AB5-9DDD-BC5C81096B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BF009-90E4-48D3-8A0C-A39196EEEA4F}">
      <dsp:nvSpPr>
        <dsp:cNvPr id="0" name=""/>
        <dsp:cNvSpPr/>
      </dsp:nvSpPr>
      <dsp:spPr>
        <a:xfrm>
          <a:off x="0" y="18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D29EE-C4E1-430C-9C18-47ABDD31079C}">
      <dsp:nvSpPr>
        <dsp:cNvPr id="0" name=""/>
        <dsp:cNvSpPr/>
      </dsp:nvSpPr>
      <dsp:spPr>
        <a:xfrm>
          <a:off x="0" y="1842"/>
          <a:ext cx="10515600" cy="1256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Reduce BP acutely by 20-25% within minutes to 1 hour</a:t>
          </a:r>
        </a:p>
      </dsp:txBody>
      <dsp:txXfrm>
        <a:off x="0" y="1842"/>
        <a:ext cx="10515600" cy="1256248"/>
      </dsp:txXfrm>
    </dsp:sp>
    <dsp:sp modelId="{A966F24F-48BB-4A50-8D9D-14E36A93DCF8}">
      <dsp:nvSpPr>
        <dsp:cNvPr id="0" name=""/>
        <dsp:cNvSpPr/>
      </dsp:nvSpPr>
      <dsp:spPr>
        <a:xfrm>
          <a:off x="0" y="125809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DF39D-FA23-4F49-824D-82BA4CA4E92F}">
      <dsp:nvSpPr>
        <dsp:cNvPr id="0" name=""/>
        <dsp:cNvSpPr/>
      </dsp:nvSpPr>
      <dsp:spPr>
        <a:xfrm>
          <a:off x="0" y="1258090"/>
          <a:ext cx="10515600" cy="1256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BP is further reduced to 160/110 over the next 2-6 hours</a:t>
          </a:r>
        </a:p>
      </dsp:txBody>
      <dsp:txXfrm>
        <a:off x="0" y="1258090"/>
        <a:ext cx="10515600" cy="1256248"/>
      </dsp:txXfrm>
    </dsp:sp>
    <dsp:sp modelId="{03A4512E-C988-455C-A797-D8BE3DDC8954}">
      <dsp:nvSpPr>
        <dsp:cNvPr id="0" name=""/>
        <dsp:cNvSpPr/>
      </dsp:nvSpPr>
      <dsp:spPr>
        <a:xfrm>
          <a:off x="0" y="25143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7D987-B57E-470C-A54F-63FA009930E0}">
      <dsp:nvSpPr>
        <dsp:cNvPr id="0" name=""/>
        <dsp:cNvSpPr/>
      </dsp:nvSpPr>
      <dsp:spPr>
        <a:xfrm>
          <a:off x="0" y="2514339"/>
          <a:ext cx="10515600" cy="1256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Goal 140/90 over following 24-48 hours</a:t>
          </a:r>
        </a:p>
      </dsp:txBody>
      <dsp:txXfrm>
        <a:off x="0" y="2514339"/>
        <a:ext cx="10515600" cy="1256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90F8-0E75-EE45-9195-7C8C89FF7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2290"/>
            <a:ext cx="9144000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rgbClr val="075080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E6E5C-102E-4749-85B4-3A51E6A9D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1965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6EAE1-6BFC-6446-943F-7F22DCAFF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908" y="478186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4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ank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CD39-191C-7943-9763-9A6C6D2D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B4284-9183-654F-B2C2-0FDC66E83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rgbClr val="81C34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2D09B-98DD-FC4A-93B6-9279D5D98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908" y="478186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28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16A8F002-6A00-D946-9DF2-8F69CB188FDD}"/>
              </a:ext>
            </a:extLst>
          </p:cNvPr>
          <p:cNvSpPr/>
          <p:nvPr userDrawn="1"/>
        </p:nvSpPr>
        <p:spPr>
          <a:xfrm flipH="1">
            <a:off x="4552337" y="4749346"/>
            <a:ext cx="7639663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098" y="2361743"/>
            <a:ext cx="7242313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098" y="4841418"/>
            <a:ext cx="7242313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719222-797D-3444-BEBD-19A71FCFA2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23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4091"/>
            <a:ext cx="9144000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3766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6DDB9D4-EBB3-0141-A850-F32AA8F8DFC7}"/>
              </a:ext>
            </a:extLst>
          </p:cNvPr>
          <p:cNvSpPr/>
          <p:nvPr userDrawn="1"/>
        </p:nvSpPr>
        <p:spPr>
          <a:xfrm flipH="1">
            <a:off x="4552337" y="4749346"/>
            <a:ext cx="7639663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7D97B-661A-CF41-AA7F-3FA954A55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23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0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313" y="354037"/>
            <a:ext cx="6937889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313" y="2833712"/>
            <a:ext cx="6937889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4EDF6D2-2AD9-1341-A0D2-16070966B4BA}"/>
              </a:ext>
            </a:extLst>
          </p:cNvPr>
          <p:cNvSpPr/>
          <p:nvPr userDrawn="1"/>
        </p:nvSpPr>
        <p:spPr>
          <a:xfrm flipH="1">
            <a:off x="4552337" y="4749346"/>
            <a:ext cx="7639663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0615FE-BD43-DF4A-A7AA-9C130B051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23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91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03" y="367752"/>
            <a:ext cx="5900532" cy="3924395"/>
          </a:xfrm>
        </p:spPr>
        <p:txBody>
          <a:bodyPr anchor="b">
            <a:normAutofit/>
          </a:bodyPr>
          <a:lstStyle>
            <a:lvl1pPr algn="l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04" y="4442794"/>
            <a:ext cx="5764696" cy="1597189"/>
          </a:xfrm>
        </p:spPr>
        <p:txBody>
          <a:bodyPr>
            <a:normAutofit/>
          </a:bodyPr>
          <a:lstStyle>
            <a:lvl1pPr marL="0" indent="0" algn="l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F049771-8B7E-E74D-8CB7-011F382C193C}"/>
              </a:ext>
            </a:extLst>
          </p:cNvPr>
          <p:cNvSpPr/>
          <p:nvPr userDrawn="1"/>
        </p:nvSpPr>
        <p:spPr>
          <a:xfrm flipH="1">
            <a:off x="4552337" y="4749346"/>
            <a:ext cx="7639663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8C4FB1-C30D-CD4D-9237-C180D94D4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23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10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B6A732D-881A-7245-B421-BF02E6DE2CB7}"/>
              </a:ext>
            </a:extLst>
          </p:cNvPr>
          <p:cNvSpPr/>
          <p:nvPr userDrawn="1"/>
        </p:nvSpPr>
        <p:spPr>
          <a:xfrm rot="10800000">
            <a:off x="830424" y="1558212"/>
            <a:ext cx="11361576" cy="909958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13F28A6-D0C1-B049-A0B3-8908CE9838FB}"/>
              </a:ext>
            </a:extLst>
          </p:cNvPr>
          <p:cNvSpPr/>
          <p:nvPr userDrawn="1"/>
        </p:nvSpPr>
        <p:spPr>
          <a:xfrm rot="10800000" flipH="1">
            <a:off x="2" y="-4890"/>
            <a:ext cx="12194860" cy="3139975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860" h="3525644">
                <a:moveTo>
                  <a:pt x="0" y="0"/>
                </a:moveTo>
                <a:lnTo>
                  <a:pt x="12194604" y="1744554"/>
                </a:lnTo>
                <a:cubicBezTo>
                  <a:pt x="12196099" y="2351516"/>
                  <a:pt x="12190505" y="2918682"/>
                  <a:pt x="12192000" y="3525644"/>
                </a:cubicBezTo>
                <a:lnTo>
                  <a:pt x="0" y="3525644"/>
                </a:lnTo>
                <a:lnTo>
                  <a:pt x="0" y="0"/>
                </a:ln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396D0-4674-9045-9093-44B2420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61" y="502752"/>
            <a:ext cx="10838265" cy="1055463"/>
          </a:xfrm>
        </p:spPr>
        <p:txBody>
          <a:bodyPr anchor="b"/>
          <a:lstStyle>
            <a:lvl1pPr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7365CF-E01B-6144-9E57-AA6F0C2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761" y="1799918"/>
            <a:ext cx="5430055" cy="1195213"/>
          </a:xfrm>
        </p:spPr>
        <p:txBody>
          <a:bodyPr/>
          <a:lstStyle>
            <a:lvl1pPr marL="0" indent="0">
              <a:buNone/>
              <a:defRPr sz="1350">
                <a:solidFill>
                  <a:srgbClr val="81C34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041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413F28A6-D0C1-B049-A0B3-8908CE9838FB}"/>
              </a:ext>
            </a:extLst>
          </p:cNvPr>
          <p:cNvSpPr/>
          <p:nvPr userDrawn="1"/>
        </p:nvSpPr>
        <p:spPr>
          <a:xfrm rot="16200000" flipH="1">
            <a:off x="3615195" y="-3615190"/>
            <a:ext cx="4961615" cy="12192001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396D0-4674-9045-9093-44B2420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780" y="198713"/>
            <a:ext cx="6543245" cy="1861582"/>
          </a:xfrm>
        </p:spPr>
        <p:txBody>
          <a:bodyPr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7365CF-E01B-6144-9E57-AA6F0C2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973" y="2129542"/>
            <a:ext cx="5430055" cy="1299458"/>
          </a:xfrm>
        </p:spPr>
        <p:txBody>
          <a:bodyPr/>
          <a:lstStyle>
            <a:lvl1pPr marL="0" indent="0" algn="r">
              <a:buNone/>
              <a:defRPr sz="1350">
                <a:solidFill>
                  <a:srgbClr val="075080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85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2BEF-FABD-384B-9886-207A9DEC0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87" y="2818044"/>
            <a:ext cx="239848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3EE-0582-944F-9DCC-8D1CB4312C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6970" y="1784187"/>
            <a:ext cx="5519057" cy="4351338"/>
          </a:xfrm>
        </p:spPr>
        <p:txBody>
          <a:bodyPr/>
          <a:lstStyle>
            <a:lvl1pPr marL="289322" indent="-289322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  <a:p>
            <a:pPr lvl="0"/>
            <a:r>
              <a:rPr lang="en-US" dirty="0"/>
              <a:t>Point One</a:t>
            </a:r>
          </a:p>
          <a:p>
            <a:pPr lvl="0"/>
            <a:r>
              <a:rPr lang="en-US" dirty="0"/>
              <a:t>Point Two</a:t>
            </a:r>
          </a:p>
          <a:p>
            <a:pPr lvl="0"/>
            <a:r>
              <a:rPr lang="en-US" dirty="0"/>
              <a:t>Point Three</a:t>
            </a:r>
          </a:p>
          <a:p>
            <a:pPr lvl="0"/>
            <a:r>
              <a:rPr lang="en-US" dirty="0"/>
              <a:t>Point Four</a:t>
            </a:r>
          </a:p>
          <a:p>
            <a:pPr lvl="0"/>
            <a:r>
              <a:rPr lang="en-US" dirty="0"/>
              <a:t>Conclusion</a:t>
            </a: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A24622C3-5E9E-D346-8F96-1E0DE9C25970}"/>
              </a:ext>
            </a:extLst>
          </p:cNvPr>
          <p:cNvSpPr/>
          <p:nvPr userDrawn="1"/>
        </p:nvSpPr>
        <p:spPr>
          <a:xfrm flipV="1">
            <a:off x="3972106" y="2353764"/>
            <a:ext cx="1" cy="2254121"/>
          </a:xfrm>
          <a:prstGeom prst="line">
            <a:avLst/>
          </a:prstGeom>
          <a:ln w="34925">
            <a:solidFill>
              <a:schemeClr val="bg1"/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36365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-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8C03FDD6-46CC-1E49-A404-748D82D71DA3}"/>
              </a:ext>
            </a:extLst>
          </p:cNvPr>
          <p:cNvSpPr/>
          <p:nvPr userDrawn="1"/>
        </p:nvSpPr>
        <p:spPr>
          <a:xfrm rot="5400000" flipH="1">
            <a:off x="5917538" y="3050843"/>
            <a:ext cx="6435618" cy="1178705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ight Triangle 6">
            <a:extLst>
              <a:ext uri="{FF2B5EF4-FFF2-40B4-BE49-F238E27FC236}">
                <a16:creationId xmlns:a16="http://schemas.microsoft.com/office/drawing/2014/main" id="{A7F42498-4621-B54F-9EBD-C43964478D69}"/>
              </a:ext>
            </a:extLst>
          </p:cNvPr>
          <p:cNvSpPr/>
          <p:nvPr userDrawn="1"/>
        </p:nvSpPr>
        <p:spPr>
          <a:xfrm rot="16200000" flipH="1">
            <a:off x="6295703" y="968701"/>
            <a:ext cx="6857999" cy="492060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860" h="3525644">
                <a:moveTo>
                  <a:pt x="0" y="0"/>
                </a:moveTo>
                <a:lnTo>
                  <a:pt x="12194604" y="1744554"/>
                </a:lnTo>
                <a:cubicBezTo>
                  <a:pt x="12196099" y="2351516"/>
                  <a:pt x="12190505" y="2918682"/>
                  <a:pt x="12192000" y="3525644"/>
                </a:cubicBezTo>
                <a:lnTo>
                  <a:pt x="0" y="3525644"/>
                </a:lnTo>
                <a:lnTo>
                  <a:pt x="0" y="0"/>
                </a:ln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83C119-1640-7042-BAAF-B3974CD2357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415771" y="358582"/>
            <a:ext cx="2398487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FC8228-0721-3D49-9065-94830BDB012D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415771" y="1708696"/>
            <a:ext cx="2398487" cy="2818831"/>
          </a:xfrm>
        </p:spPr>
        <p:txBody>
          <a:bodyPr>
            <a:normAutofit/>
          </a:bodyPr>
          <a:lstStyle>
            <a:lvl1pPr marL="289322" indent="-289322" algn="l">
              <a:buFont typeface="+mj-lt"/>
              <a:buAutoNum type="arabicPeriod"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  <a:p>
            <a:pPr lvl="0"/>
            <a:r>
              <a:rPr lang="en-US" dirty="0"/>
              <a:t>Point One</a:t>
            </a:r>
          </a:p>
          <a:p>
            <a:pPr lvl="0"/>
            <a:r>
              <a:rPr lang="en-US" dirty="0"/>
              <a:t>Point Two</a:t>
            </a:r>
          </a:p>
          <a:p>
            <a:pPr lvl="0"/>
            <a:r>
              <a:rPr lang="en-US" dirty="0"/>
              <a:t>Point Three</a:t>
            </a:r>
          </a:p>
          <a:p>
            <a:pPr lvl="0"/>
            <a:r>
              <a:rPr lang="en-US" dirty="0"/>
              <a:t>Point Four</a:t>
            </a:r>
          </a:p>
          <a:p>
            <a:pPr lvl="0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44106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EF59A923-87AF-BC41-899C-046E2E4ECA39}"/>
              </a:ext>
            </a:extLst>
          </p:cNvPr>
          <p:cNvSpPr/>
          <p:nvPr userDrawn="1"/>
        </p:nvSpPr>
        <p:spPr>
          <a:xfrm>
            <a:off x="5" y="5952931"/>
            <a:ext cx="6469935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72BEF-FABD-384B-9886-207A9DEC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3EE-0582-944F-9DCC-8D1CB4312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35A7478-F98E-5340-9B3F-FC77A5F1010D}"/>
              </a:ext>
            </a:extLst>
          </p:cNvPr>
          <p:cNvSpPr/>
          <p:nvPr userDrawn="1"/>
        </p:nvSpPr>
        <p:spPr>
          <a:xfrm flipH="1">
            <a:off x="838202" y="5266048"/>
            <a:ext cx="1135379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926950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8F49-57E6-8147-ACC7-3F388DBF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9702-A92D-E148-8665-93CE1B4D8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A496E-E8CF-AF40-A881-67122660A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A107690-0D15-A744-A05B-0B3937F5878B}"/>
              </a:ext>
            </a:extLst>
          </p:cNvPr>
          <p:cNvSpPr/>
          <p:nvPr userDrawn="1"/>
        </p:nvSpPr>
        <p:spPr>
          <a:xfrm>
            <a:off x="5" y="5952931"/>
            <a:ext cx="6469935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04BBD68-2894-2D4F-B3C3-0E38EC727E17}"/>
              </a:ext>
            </a:extLst>
          </p:cNvPr>
          <p:cNvSpPr/>
          <p:nvPr userDrawn="1"/>
        </p:nvSpPr>
        <p:spPr>
          <a:xfrm flipH="1">
            <a:off x="838202" y="5266048"/>
            <a:ext cx="1135379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815606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4E6A-B5CD-FE40-A081-B88F26AC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5D1E6-A89B-2E44-8187-B274E9883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rgbClr val="81C34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655B7-8289-7D4E-8271-6E831DA8F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41B20-128F-5446-B212-69D8907B5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rgbClr val="81C34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68F55-ED0D-2B40-87F7-3A66654A2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F6ED3C4-5304-8345-AA0F-FB19E9069AAE}"/>
              </a:ext>
            </a:extLst>
          </p:cNvPr>
          <p:cNvSpPr/>
          <p:nvPr userDrawn="1"/>
        </p:nvSpPr>
        <p:spPr>
          <a:xfrm>
            <a:off x="5" y="5952931"/>
            <a:ext cx="6469935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B9CF755-301C-C947-885A-BC9A41838C8F}"/>
              </a:ext>
            </a:extLst>
          </p:cNvPr>
          <p:cNvSpPr/>
          <p:nvPr userDrawn="1"/>
        </p:nvSpPr>
        <p:spPr>
          <a:xfrm flipH="1">
            <a:off x="838202" y="5266048"/>
            <a:ext cx="1135379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622634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1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80CD386-E90E-674A-861A-C793C3A2E586}"/>
              </a:ext>
            </a:extLst>
          </p:cNvPr>
          <p:cNvSpPr/>
          <p:nvPr userDrawn="1"/>
        </p:nvSpPr>
        <p:spPr>
          <a:xfrm rot="10800000">
            <a:off x="5776983" y="1347986"/>
            <a:ext cx="6426200" cy="514680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Right Triangle 6">
            <a:extLst>
              <a:ext uri="{FF2B5EF4-FFF2-40B4-BE49-F238E27FC236}">
                <a16:creationId xmlns:a16="http://schemas.microsoft.com/office/drawing/2014/main" id="{D53BCA90-8D6B-FA4F-89E9-A9903809BA95}"/>
              </a:ext>
            </a:extLst>
          </p:cNvPr>
          <p:cNvSpPr/>
          <p:nvPr userDrawn="1"/>
        </p:nvSpPr>
        <p:spPr>
          <a:xfrm rot="10800000" flipH="1">
            <a:off x="1" y="0"/>
            <a:ext cx="12215811" cy="184919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  <a:gd name="connsiteX0" fmla="*/ 33867 w 12194860"/>
              <a:gd name="connsiteY0" fmla="*/ 0 h 2791075"/>
              <a:gd name="connsiteX1" fmla="*/ 12194604 w 12194860"/>
              <a:gd name="connsiteY1" fmla="*/ 1009985 h 2791075"/>
              <a:gd name="connsiteX2" fmla="*/ 12192000 w 12194860"/>
              <a:gd name="connsiteY2" fmla="*/ 2791075 h 2791075"/>
              <a:gd name="connsiteX3" fmla="*/ 0 w 12194860"/>
              <a:gd name="connsiteY3" fmla="*/ 2791075 h 2791075"/>
              <a:gd name="connsiteX4" fmla="*/ 33867 w 12194860"/>
              <a:gd name="connsiteY4" fmla="*/ 0 h 2791075"/>
              <a:gd name="connsiteX0" fmla="*/ 33867 w 12203182"/>
              <a:gd name="connsiteY0" fmla="*/ 0 h 2791075"/>
              <a:gd name="connsiteX1" fmla="*/ 12203071 w 12203182"/>
              <a:gd name="connsiteY1" fmla="*/ 713579 h 2791075"/>
              <a:gd name="connsiteX2" fmla="*/ 12192000 w 12203182"/>
              <a:gd name="connsiteY2" fmla="*/ 2791075 h 2791075"/>
              <a:gd name="connsiteX3" fmla="*/ 0 w 12203182"/>
              <a:gd name="connsiteY3" fmla="*/ 2791075 h 2791075"/>
              <a:gd name="connsiteX4" fmla="*/ 33867 w 12203182"/>
              <a:gd name="connsiteY4" fmla="*/ 0 h 2791075"/>
              <a:gd name="connsiteX0" fmla="*/ 0 w 12215810"/>
              <a:gd name="connsiteY0" fmla="*/ 0 h 2814666"/>
              <a:gd name="connsiteX1" fmla="*/ 12215699 w 12215810"/>
              <a:gd name="connsiteY1" fmla="*/ 737170 h 2814666"/>
              <a:gd name="connsiteX2" fmla="*/ 12204628 w 12215810"/>
              <a:gd name="connsiteY2" fmla="*/ 2814666 h 2814666"/>
              <a:gd name="connsiteX3" fmla="*/ 12628 w 12215810"/>
              <a:gd name="connsiteY3" fmla="*/ 2814666 h 2814666"/>
              <a:gd name="connsiteX4" fmla="*/ 0 w 12215810"/>
              <a:gd name="connsiteY4" fmla="*/ 0 h 28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10" h="2814666">
                <a:moveTo>
                  <a:pt x="0" y="0"/>
                </a:moveTo>
                <a:lnTo>
                  <a:pt x="12215699" y="737170"/>
                </a:lnTo>
                <a:cubicBezTo>
                  <a:pt x="12217194" y="1344132"/>
                  <a:pt x="12203133" y="2207704"/>
                  <a:pt x="12204628" y="2814666"/>
                </a:cubicBezTo>
                <a:lnTo>
                  <a:pt x="12628" y="2814666"/>
                </a:lnTo>
                <a:cubicBezTo>
                  <a:pt x="8419" y="1876444"/>
                  <a:pt x="4209" y="938222"/>
                  <a:pt x="0" y="0"/>
                </a:cubicBez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1AD52-EF37-3C46-B5D1-4AC37ABB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C630B4-28E1-2440-8C71-824AA01BE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533"/>
            <a:ext cx="10515600" cy="37724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78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4473916-2D7A-0F4F-8E76-2E3AA647ACEA}"/>
              </a:ext>
            </a:extLst>
          </p:cNvPr>
          <p:cNvSpPr/>
          <p:nvPr userDrawn="1"/>
        </p:nvSpPr>
        <p:spPr>
          <a:xfrm rot="10800000">
            <a:off x="5776983" y="1347986"/>
            <a:ext cx="6426200" cy="514680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Right Triangle 6">
            <a:extLst>
              <a:ext uri="{FF2B5EF4-FFF2-40B4-BE49-F238E27FC236}">
                <a16:creationId xmlns:a16="http://schemas.microsoft.com/office/drawing/2014/main" id="{91DCBB71-AB08-BF40-A1EE-002F719092A2}"/>
              </a:ext>
            </a:extLst>
          </p:cNvPr>
          <p:cNvSpPr/>
          <p:nvPr userDrawn="1"/>
        </p:nvSpPr>
        <p:spPr>
          <a:xfrm rot="10800000" flipH="1">
            <a:off x="1" y="0"/>
            <a:ext cx="12215811" cy="184919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  <a:gd name="connsiteX0" fmla="*/ 33867 w 12194860"/>
              <a:gd name="connsiteY0" fmla="*/ 0 h 2791075"/>
              <a:gd name="connsiteX1" fmla="*/ 12194604 w 12194860"/>
              <a:gd name="connsiteY1" fmla="*/ 1009985 h 2791075"/>
              <a:gd name="connsiteX2" fmla="*/ 12192000 w 12194860"/>
              <a:gd name="connsiteY2" fmla="*/ 2791075 h 2791075"/>
              <a:gd name="connsiteX3" fmla="*/ 0 w 12194860"/>
              <a:gd name="connsiteY3" fmla="*/ 2791075 h 2791075"/>
              <a:gd name="connsiteX4" fmla="*/ 33867 w 12194860"/>
              <a:gd name="connsiteY4" fmla="*/ 0 h 2791075"/>
              <a:gd name="connsiteX0" fmla="*/ 33867 w 12203182"/>
              <a:gd name="connsiteY0" fmla="*/ 0 h 2791075"/>
              <a:gd name="connsiteX1" fmla="*/ 12203071 w 12203182"/>
              <a:gd name="connsiteY1" fmla="*/ 713579 h 2791075"/>
              <a:gd name="connsiteX2" fmla="*/ 12192000 w 12203182"/>
              <a:gd name="connsiteY2" fmla="*/ 2791075 h 2791075"/>
              <a:gd name="connsiteX3" fmla="*/ 0 w 12203182"/>
              <a:gd name="connsiteY3" fmla="*/ 2791075 h 2791075"/>
              <a:gd name="connsiteX4" fmla="*/ 33867 w 12203182"/>
              <a:gd name="connsiteY4" fmla="*/ 0 h 2791075"/>
              <a:gd name="connsiteX0" fmla="*/ 0 w 12215810"/>
              <a:gd name="connsiteY0" fmla="*/ 0 h 2814666"/>
              <a:gd name="connsiteX1" fmla="*/ 12215699 w 12215810"/>
              <a:gd name="connsiteY1" fmla="*/ 737170 h 2814666"/>
              <a:gd name="connsiteX2" fmla="*/ 12204628 w 12215810"/>
              <a:gd name="connsiteY2" fmla="*/ 2814666 h 2814666"/>
              <a:gd name="connsiteX3" fmla="*/ 12628 w 12215810"/>
              <a:gd name="connsiteY3" fmla="*/ 2814666 h 2814666"/>
              <a:gd name="connsiteX4" fmla="*/ 0 w 12215810"/>
              <a:gd name="connsiteY4" fmla="*/ 0 h 28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10" h="2814666">
                <a:moveTo>
                  <a:pt x="0" y="0"/>
                </a:moveTo>
                <a:lnTo>
                  <a:pt x="12215699" y="737170"/>
                </a:lnTo>
                <a:cubicBezTo>
                  <a:pt x="12217194" y="1344132"/>
                  <a:pt x="12203133" y="2207704"/>
                  <a:pt x="12204628" y="2814666"/>
                </a:cubicBezTo>
                <a:lnTo>
                  <a:pt x="12628" y="2814666"/>
                </a:lnTo>
                <a:cubicBezTo>
                  <a:pt x="8419" y="1876444"/>
                  <a:pt x="4209" y="938222"/>
                  <a:pt x="0" y="0"/>
                </a:cubicBez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6F0901-4F92-8441-8D26-F74CC3F0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87A32D-F0A2-C547-84E2-1370140CF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3267"/>
            <a:ext cx="5181600" cy="4053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3FE6A3-4AEB-9B41-82EA-C579B5C04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3267"/>
            <a:ext cx="5181600" cy="40536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B4A33-BA02-6D4B-955F-182C5661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63FC-DD18-684D-8DB3-5D7E1BFF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6D6DD-ECCB-034C-B0E3-E5043DB30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AEDBE93-2563-2345-91FE-0F6A4CAC9CE6}"/>
              </a:ext>
            </a:extLst>
          </p:cNvPr>
          <p:cNvSpPr/>
          <p:nvPr userDrawn="1"/>
        </p:nvSpPr>
        <p:spPr>
          <a:xfrm>
            <a:off x="5" y="5408166"/>
            <a:ext cx="10343321" cy="1454727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B729290B-EDBD-2449-B2B6-12BE30164801}"/>
              </a:ext>
            </a:extLst>
          </p:cNvPr>
          <p:cNvSpPr/>
          <p:nvPr userDrawn="1"/>
        </p:nvSpPr>
        <p:spPr>
          <a:xfrm flipH="1">
            <a:off x="1848680" y="5408166"/>
            <a:ext cx="10343321" cy="1454727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95245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86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4" r:id="rId3"/>
    <p:sldLayoutId id="2147483678" r:id="rId4"/>
    <p:sldLayoutId id="2147483680" r:id="rId5"/>
    <p:sldLayoutId id="2147483676" r:id="rId6"/>
    <p:sldLayoutId id="2147483677" r:id="rId7"/>
    <p:sldLayoutId id="2147483675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B758C-8C43-EE4D-A797-642333E7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BD9BE-FA1C-BB4E-B654-BE0EC2DB5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10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63" r:id="rId5"/>
    <p:sldLayoutId id="2147483668" r:id="rId6"/>
    <p:sldLayoutId id="2147483666" r:id="rId7"/>
    <p:sldLayoutId id="2147483667" r:id="rId8"/>
    <p:sldLayoutId id="2147483650" r:id="rId9"/>
    <p:sldLayoutId id="2147483664" r:id="rId10"/>
    <p:sldLayoutId id="2147483662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65" r:id="rId17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rgbClr val="075080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E2CC-5ADB-861C-DA2E-85BACF89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7313" y="556353"/>
            <a:ext cx="3608380" cy="134301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roxima Nova"/>
              </a:rPr>
              <a:t>Arrhythmias and Hypertensive Crises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F051D-4067-758A-0E79-9D82BAB8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054" y="2278742"/>
            <a:ext cx="3471324" cy="14926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Proxima Nova"/>
              </a:rPr>
              <a:t>ICU CURRICULUM</a:t>
            </a:r>
            <a:endParaRPr lang="en-US" sz="3600" dirty="0"/>
          </a:p>
        </p:txBody>
      </p:sp>
      <p:pic>
        <p:nvPicPr>
          <p:cNvPr id="7" name="Picture 7" descr="A picture containing letter&#10;&#10;Description automatically generated">
            <a:extLst>
              <a:ext uri="{FF2B5EF4-FFF2-40B4-BE49-F238E27FC236}">
                <a16:creationId xmlns:a16="http://schemas.microsoft.com/office/drawing/2014/main" id="{9A3A85ED-BC9A-C429-FCCB-475EC8C8A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8" y="372334"/>
            <a:ext cx="6741885" cy="5307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760BD097-2D35-C498-D382-1289CBFCC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5932293"/>
            <a:ext cx="2510972" cy="7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032D-E1A7-FEC7-E57E-DE0FBFFA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err="1">
                <a:latin typeface="Proxima Nova"/>
              </a:rPr>
              <a:t>Bradyarrhythmias</a:t>
            </a:r>
            <a:endParaRPr lang="en-US" sz="330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52FA-CD25-610A-1603-AD3161535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071" y="2128001"/>
            <a:ext cx="10515600" cy="37724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42925" lvl="1" indent="-285750"/>
            <a:r>
              <a:rPr lang="en-US" sz="1400" dirty="0">
                <a:latin typeface="Arial"/>
                <a:cs typeface="Arial"/>
              </a:rPr>
              <a:t>More common in older patients because of age-related degeneration and fibrosis of the conduction system</a:t>
            </a:r>
          </a:p>
          <a:p>
            <a:pPr marL="542925" lvl="1" indent="-285750"/>
            <a:endParaRPr lang="en-US" sz="1400" dirty="0">
              <a:latin typeface="Arial"/>
              <a:cs typeface="Arial"/>
            </a:endParaRPr>
          </a:p>
          <a:p>
            <a:pPr marL="542925" lvl="1" indent="-285750"/>
            <a:r>
              <a:rPr lang="en-US" sz="1400" b="1" dirty="0">
                <a:latin typeface="Arial"/>
                <a:cs typeface="Arial"/>
              </a:rPr>
              <a:t>Sinus node dysfunction (SND)</a:t>
            </a:r>
            <a:r>
              <a:rPr lang="en-US" sz="1400" dirty="0">
                <a:latin typeface="Arial"/>
                <a:cs typeface="Arial"/>
              </a:rPr>
              <a:t> - can manifest as sinus bradycardia, sinus pauses, or tachy-brady syndrome</a:t>
            </a:r>
            <a:endParaRPr lang="en-US" dirty="0"/>
          </a:p>
          <a:p>
            <a:pPr marL="800100" lvl="2" indent="-128270"/>
            <a:r>
              <a:rPr lang="en-US" sz="1300" dirty="0">
                <a:latin typeface="Arial"/>
                <a:cs typeface="Arial"/>
              </a:rPr>
              <a:t>Correct reversible causes</a:t>
            </a:r>
          </a:p>
          <a:p>
            <a:pPr marL="800100" lvl="2" indent="-128270"/>
            <a:r>
              <a:rPr lang="en-US" sz="1300" dirty="0">
                <a:latin typeface="Arial"/>
                <a:cs typeface="Arial"/>
              </a:rPr>
              <a:t>Chronotropy (atropine, dopamine, isoproterenol, epinephrine)</a:t>
            </a:r>
          </a:p>
          <a:p>
            <a:pPr marL="800100" lvl="2" indent="-128270"/>
            <a:r>
              <a:rPr lang="en-US" sz="1300" dirty="0">
                <a:latin typeface="Arial"/>
                <a:cs typeface="Arial"/>
              </a:rPr>
              <a:t>Pacing</a:t>
            </a:r>
          </a:p>
          <a:p>
            <a:pPr marL="800100" lvl="2" indent="-128270"/>
            <a:endParaRPr lang="en-US" sz="1300" dirty="0">
              <a:latin typeface="Arial"/>
              <a:cs typeface="Arial"/>
            </a:endParaRPr>
          </a:p>
          <a:p>
            <a:pPr marL="542925" lvl="1" indent="-285750"/>
            <a:r>
              <a:rPr lang="en-US" sz="1400" b="1" dirty="0">
                <a:latin typeface="Arial"/>
                <a:cs typeface="Arial"/>
              </a:rPr>
              <a:t>AV nodal disease (variable heart block)</a:t>
            </a:r>
            <a:endParaRPr lang="en-US" b="1" dirty="0"/>
          </a:p>
          <a:p>
            <a:pPr marL="128270" indent="-128270"/>
            <a:endParaRPr lang="en-US" sz="1550" dirty="0">
              <a:cs typeface="Arial"/>
            </a:endParaRPr>
          </a:p>
        </p:txBody>
      </p:sp>
      <p:pic>
        <p:nvPicPr>
          <p:cNvPr id="4" name="Picture 4" descr="Chart, bar chart, box and whisker chart&#10;&#10;Description automatically generated">
            <a:extLst>
              <a:ext uri="{FF2B5EF4-FFF2-40B4-BE49-F238E27FC236}">
                <a16:creationId xmlns:a16="http://schemas.microsoft.com/office/drawing/2014/main" id="{16571B48-C539-A76A-9180-11B321251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948" y="3616608"/>
            <a:ext cx="6725263" cy="283127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8DF4B4-4573-394A-DA8E-12C58AFC461F}"/>
              </a:ext>
            </a:extLst>
          </p:cNvPr>
          <p:cNvSpPr txBox="1">
            <a:spLocks/>
          </p:cNvSpPr>
          <p:nvPr/>
        </p:nvSpPr>
        <p:spPr>
          <a:xfrm>
            <a:off x="1285568" y="3964174"/>
            <a:ext cx="3620730" cy="164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lvl="1" indent="-285750"/>
            <a:r>
              <a:rPr lang="en-US" sz="1400" dirty="0">
                <a:latin typeface="Arial"/>
                <a:cs typeface="Arial"/>
              </a:rPr>
              <a:t>PPM indicated for 2nd degree type II, high grade AV block or 3rd degree AV block</a:t>
            </a:r>
            <a:endParaRPr lang="en-US" dirty="0"/>
          </a:p>
          <a:p>
            <a:pPr marL="542925" lvl="1" indent="-285750"/>
            <a:r>
              <a:rPr lang="en-US" sz="1400" dirty="0">
                <a:latin typeface="Arial"/>
                <a:cs typeface="Arial"/>
              </a:rPr>
              <a:t>Check TTE to eval for presence of structural heart disease</a:t>
            </a:r>
          </a:p>
          <a:p>
            <a:pPr marL="128270" indent="-128270"/>
            <a:endParaRPr lang="en-US" sz="155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0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266-54EF-5AA5-D799-EE6DD120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50" dirty="0">
                <a:latin typeface="Proxima Nova"/>
              </a:rPr>
              <a:t>ACLS</a:t>
            </a:r>
            <a:endParaRPr lang="en-US" dirty="0"/>
          </a:p>
        </p:txBody>
      </p:sp>
      <p:pic>
        <p:nvPicPr>
          <p:cNvPr id="4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3D6E2F41-5ABC-9EE4-981A-562D23423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980" y="139193"/>
            <a:ext cx="7085769" cy="6584689"/>
          </a:xfrm>
        </p:spPr>
      </p:pic>
    </p:spTree>
    <p:extLst>
      <p:ext uri="{BB962C8B-B14F-4D97-AF65-F5344CB8AC3E}">
        <p14:creationId xmlns:p14="http://schemas.microsoft.com/office/powerpoint/2010/main" val="1798047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95D5-20DE-AB57-5BCE-80D716C5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Hypertensive Crises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38E9C-3639-E7A3-466B-99659E4D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893" y="2244876"/>
            <a:ext cx="5637512" cy="2741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600" b="1" dirty="0">
                <a:latin typeface="Proxima Nova"/>
              </a:rPr>
              <a:t>Hypertensive emergency</a:t>
            </a:r>
            <a:r>
              <a:rPr lang="en-US" sz="1600" dirty="0">
                <a:latin typeface="Proxima Nova"/>
              </a:rPr>
              <a:t> = elevated BP associated with evidence of acute end-organ damage</a:t>
            </a:r>
          </a:p>
          <a:p>
            <a:pPr marL="385445" lvl="1" indent="-128270"/>
            <a:r>
              <a:rPr lang="en-US" sz="1400" dirty="0">
                <a:latin typeface="Proxima Nova"/>
              </a:rPr>
              <a:t>Generally DBP &gt; 120mm Hg</a:t>
            </a:r>
            <a:endParaRPr lang="en-US" sz="1400" dirty="0"/>
          </a:p>
          <a:p>
            <a:pPr marL="385445" lvl="1" indent="-128270"/>
            <a:endParaRPr lang="en-US" sz="1400" dirty="0"/>
          </a:p>
          <a:p>
            <a:pPr marL="128270" indent="-128270"/>
            <a:r>
              <a:rPr lang="en-US" sz="1600" b="1" dirty="0">
                <a:latin typeface="Proxima Nova"/>
              </a:rPr>
              <a:t>Hypertensive urgency</a:t>
            </a:r>
            <a:r>
              <a:rPr lang="en-US" sz="1600" dirty="0">
                <a:latin typeface="Proxima Nova"/>
              </a:rPr>
              <a:t> = SBP &gt; 180 and DBP &gt;115 without evidence of acute end-organ damage</a:t>
            </a:r>
            <a:endParaRPr lang="en-US" sz="1600" dirty="0"/>
          </a:p>
          <a:p>
            <a:pPr marL="128270" indent="-128270"/>
            <a:endParaRPr lang="en-US" sz="1600" dirty="0"/>
          </a:p>
          <a:p>
            <a:pPr marL="128270" indent="-128270"/>
            <a:r>
              <a:rPr lang="en-US" sz="1600" dirty="0">
                <a:latin typeface="Proxima Nova"/>
              </a:rPr>
              <a:t>Disruption of vascular integrity -&gt; </a:t>
            </a:r>
            <a:r>
              <a:rPr lang="en-US" sz="1600" b="1" dirty="0">
                <a:latin typeface="Proxima Nova"/>
              </a:rPr>
              <a:t>fibrinoid necrosis</a:t>
            </a:r>
            <a:r>
              <a:rPr lang="en-US" sz="1600" dirty="0">
                <a:latin typeface="Proxima Nova"/>
              </a:rPr>
              <a:t> of the arterioles and </a:t>
            </a:r>
            <a:r>
              <a:rPr lang="en-US" sz="1600" err="1">
                <a:latin typeface="Proxima Nova"/>
              </a:rPr>
              <a:t>myointimal</a:t>
            </a:r>
            <a:r>
              <a:rPr lang="en-US" sz="1600" dirty="0">
                <a:latin typeface="Proxima Nova"/>
              </a:rPr>
              <a:t> proliferation seen in multiple organs (histologic hallmark of hypertensive emergency)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8" name="Picture 8" descr="A picture containing text, flower, plant, vegetable&#10;&#10;Description automatically generated">
            <a:extLst>
              <a:ext uri="{FF2B5EF4-FFF2-40B4-BE49-F238E27FC236}">
                <a16:creationId xmlns:a16="http://schemas.microsoft.com/office/drawing/2014/main" id="{B64F3D61-BB74-8B90-FE39-4256F77D5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492" y="2448333"/>
            <a:ext cx="4378325" cy="29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8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B106-CC3C-2200-2A61-0A5F3528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Malignant Hypertension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699B3-45BD-CD78-6438-B38E4BB8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533"/>
            <a:ext cx="9993085" cy="3670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2400" b="1" dirty="0">
                <a:latin typeface="Proxima Nova"/>
              </a:rPr>
              <a:t>Malignant hypertension</a:t>
            </a:r>
            <a:r>
              <a:rPr lang="en-US" sz="2400" dirty="0">
                <a:latin typeface="Proxima Nova"/>
              </a:rPr>
              <a:t> is a specific syndrome = markedly elevated BP associated with </a:t>
            </a:r>
            <a:r>
              <a:rPr lang="en-US" sz="2400" err="1">
                <a:latin typeface="Proxima Nova"/>
              </a:rPr>
              <a:t>neuroretinopathy</a:t>
            </a:r>
            <a:endParaRPr lang="en-US" sz="2400">
              <a:latin typeface="Proxima Nova"/>
            </a:endParaRPr>
          </a:p>
          <a:p>
            <a:pPr marL="128270" indent="-128270"/>
            <a:endParaRPr lang="en-US" sz="2400" dirty="0">
              <a:latin typeface="Proxima Nova"/>
            </a:endParaRPr>
          </a:p>
          <a:p>
            <a:pPr marL="128270" indent="-128270"/>
            <a:r>
              <a:rPr lang="en-US" sz="2400" dirty="0">
                <a:latin typeface="Proxima Nova"/>
              </a:rPr>
              <a:t>Risk Factors:</a:t>
            </a:r>
          </a:p>
          <a:p>
            <a:pPr marL="385445" lvl="1" indent="-128270"/>
            <a:r>
              <a:rPr lang="en-US" sz="2400" dirty="0">
                <a:latin typeface="Proxima Nova"/>
              </a:rPr>
              <a:t>Age between 30 – 50</a:t>
            </a:r>
            <a:endParaRPr lang="en-US" sz="2400"/>
          </a:p>
          <a:p>
            <a:pPr marL="385445" lvl="1" indent="-128270"/>
            <a:r>
              <a:rPr lang="en-US" sz="2400" dirty="0">
                <a:latin typeface="Proxima Nova"/>
              </a:rPr>
              <a:t>Male gender</a:t>
            </a:r>
          </a:p>
          <a:p>
            <a:pPr marL="385445" lvl="1" indent="-128270"/>
            <a:r>
              <a:rPr lang="en-US" sz="2400" dirty="0">
                <a:latin typeface="Proxima Nova"/>
              </a:rPr>
              <a:t>Black background</a:t>
            </a:r>
          </a:p>
          <a:p>
            <a:pPr marL="385445" lvl="1" indent="-128270"/>
            <a:r>
              <a:rPr lang="en-US" sz="2400" dirty="0">
                <a:latin typeface="Proxima Nova"/>
              </a:rPr>
              <a:t>Smoking</a:t>
            </a:r>
          </a:p>
          <a:p>
            <a:pPr marL="642620" lvl="2" indent="-128270"/>
            <a:r>
              <a:rPr lang="en-US" sz="2400" dirty="0">
                <a:latin typeface="Proxima Nova"/>
              </a:rPr>
              <a:t>Increases the risk by 2.5-5-fold</a:t>
            </a:r>
          </a:p>
        </p:txBody>
      </p:sp>
    </p:spTree>
    <p:extLst>
      <p:ext uri="{BB962C8B-B14F-4D97-AF65-F5344CB8AC3E}">
        <p14:creationId xmlns:p14="http://schemas.microsoft.com/office/powerpoint/2010/main" val="398460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8D4C-2BC8-5353-E718-E1F1AEFA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Hypertensive Encephalopathy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C0A3F-E504-AA5D-3324-30C963F45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8762"/>
            <a:ext cx="10515600" cy="37724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800" dirty="0">
                <a:latin typeface="Proxima Nova"/>
              </a:rPr>
              <a:t>Distinctive clinical syndrome when rapidly riding cerebral perfusion pressure (CPP) exceeds the ability of the CNS to autoregulate</a:t>
            </a:r>
          </a:p>
          <a:p>
            <a:pPr marL="128270" indent="-128270"/>
            <a:endParaRPr lang="en-US" sz="1800" dirty="0"/>
          </a:p>
          <a:p>
            <a:pPr marL="128270" indent="-128270"/>
            <a:r>
              <a:rPr lang="en-US" sz="1800" dirty="0">
                <a:latin typeface="Proxima Nova"/>
              </a:rPr>
              <a:t>Autoregulation of cerebral blood flow (CBF)</a:t>
            </a:r>
          </a:p>
          <a:p>
            <a:pPr marL="128270" indent="-128270"/>
            <a:endParaRPr lang="en-US" sz="1800" dirty="0"/>
          </a:p>
          <a:p>
            <a:pPr marL="128270" indent="-128270"/>
            <a:r>
              <a:rPr lang="en-US" sz="1800" dirty="0">
                <a:latin typeface="Proxima Nova"/>
              </a:rPr>
              <a:t>CBF = CPP / CVR, where CVR is cerebral vascular resistance</a:t>
            </a:r>
          </a:p>
          <a:p>
            <a:pPr marL="128270" indent="-128270"/>
            <a:endParaRPr lang="en-US" sz="1800" dirty="0"/>
          </a:p>
          <a:p>
            <a:pPr marL="128270" indent="-128270"/>
            <a:r>
              <a:rPr lang="en-US" sz="1800" dirty="0">
                <a:latin typeface="Proxima Nova"/>
              </a:rPr>
              <a:t>Inability to regulate CBF is seen when the MAP &gt; 140 mm Hg</a:t>
            </a:r>
          </a:p>
          <a:p>
            <a:pPr marL="128270" indent="-128270"/>
            <a:endParaRPr lang="en-US" sz="1800" dirty="0"/>
          </a:p>
          <a:p>
            <a:pPr marL="128270" indent="-128270"/>
            <a:r>
              <a:rPr lang="en-US" sz="1800" b="1" dirty="0">
                <a:latin typeface="Proxima Nova"/>
              </a:rPr>
              <a:t>PRES [posterior reversible encephalopathy syndrome]</a:t>
            </a:r>
            <a:r>
              <a:rPr lang="en-US" sz="1800" dirty="0">
                <a:latin typeface="Proxima Nova"/>
              </a:rPr>
              <a:t>: edema seen posteriorly, </a:t>
            </a:r>
            <a:r>
              <a:rPr lang="en-US" sz="1800" dirty="0" err="1">
                <a:latin typeface="Proxima Nova"/>
              </a:rPr>
              <a:t>particulary</a:t>
            </a:r>
            <a:r>
              <a:rPr lang="en-US" sz="1800" dirty="0">
                <a:latin typeface="Proxima Nova"/>
              </a:rPr>
              <a:t> in the parieto-occipital regions. If suspected, MRI brain should be obtained.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6848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777E-FB6D-3E2F-1469-E3CBAD3D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50" dirty="0">
                <a:latin typeface="Proxima Nova"/>
              </a:rPr>
              <a:t>Clinical 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F7973-7E1B-835C-CAB6-31B373674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2000" dirty="0">
                <a:latin typeface="Proxima Nova"/>
              </a:rPr>
              <a:t>Headache (occipitally or anteriorly, steady quality)</a:t>
            </a:r>
          </a:p>
          <a:p>
            <a:pPr marL="128270" indent="-128270"/>
            <a:r>
              <a:rPr lang="en-US" sz="2000" dirty="0">
                <a:latin typeface="Proxima Nova"/>
              </a:rPr>
              <a:t>Visual complaints (scotoma, diplopia, hemianopsia, blindness)</a:t>
            </a:r>
          </a:p>
          <a:p>
            <a:pPr marL="128270" indent="-128270"/>
            <a:r>
              <a:rPr lang="en-US" sz="2000" dirty="0">
                <a:latin typeface="Proxima Nova"/>
              </a:rPr>
              <a:t>Neurologic symptoms (focal deficits, stroke, TIA, seizures, confusion, somnolence)</a:t>
            </a:r>
          </a:p>
          <a:p>
            <a:pPr marL="128270" indent="-128270"/>
            <a:r>
              <a:rPr lang="en-US" sz="2000" dirty="0">
                <a:latin typeface="Proxima Nova"/>
              </a:rPr>
              <a:t>Ischemic chest pain</a:t>
            </a:r>
            <a:endParaRPr lang="en-US" sz="2000" dirty="0"/>
          </a:p>
          <a:p>
            <a:pPr marL="128270" indent="-128270"/>
            <a:r>
              <a:rPr lang="en-US" sz="2000" dirty="0">
                <a:latin typeface="Proxima Nova"/>
              </a:rPr>
              <a:t>Renal symptoms (nocturia, polyuria, hematuria)</a:t>
            </a:r>
          </a:p>
          <a:p>
            <a:pPr marL="128270" indent="-128270"/>
            <a:r>
              <a:rPr lang="en-US" sz="2000" dirty="0">
                <a:latin typeface="Proxima Nova"/>
              </a:rPr>
              <a:t>Back pain (aortic aneurysm)</a:t>
            </a:r>
          </a:p>
          <a:p>
            <a:pPr marL="128270" indent="-128270"/>
            <a:r>
              <a:rPr lang="en-US" sz="2000" dirty="0">
                <a:latin typeface="Proxima Nova"/>
              </a:rPr>
              <a:t>Nausea, vomiting</a:t>
            </a:r>
          </a:p>
          <a:p>
            <a:pPr marL="128270" indent="-128270"/>
            <a:r>
              <a:rPr lang="en-US" sz="2000" dirty="0">
                <a:latin typeface="Proxima Nova"/>
              </a:rPr>
              <a:t>Often intravascular volume depletion (high levels of circulating renin and angiotensin induce a diuresis)</a:t>
            </a:r>
          </a:p>
        </p:txBody>
      </p:sp>
    </p:spTree>
    <p:extLst>
      <p:ext uri="{BB962C8B-B14F-4D97-AF65-F5344CB8AC3E}">
        <p14:creationId xmlns:p14="http://schemas.microsoft.com/office/powerpoint/2010/main" val="24652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D5937-3936-EA85-358C-FDCAD19F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Syndromes of Hypertensive Crisis</a:t>
            </a:r>
            <a:endParaRPr lang="en-US" sz="33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1B7A89-B8AC-BE3A-4EEB-17D43A6FF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884" y="1562706"/>
            <a:ext cx="4433429" cy="5085972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7837B85-85C3-633F-61A8-D3730EF75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14" y="2047913"/>
            <a:ext cx="4441371" cy="45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6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0742-9922-617C-9887-5C84FF9A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Diagnosis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25F37-C0D0-4BC8-DF5E-EAFEA1C92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2" y="2273904"/>
            <a:ext cx="4767942" cy="40772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2200" dirty="0">
                <a:latin typeface="Proxima Nova"/>
              </a:rPr>
              <a:t>Physical Exam:</a:t>
            </a:r>
          </a:p>
          <a:p>
            <a:pPr marL="385445" lvl="1" indent="-128270"/>
            <a:r>
              <a:rPr lang="en-US" sz="1800" dirty="0">
                <a:latin typeface="Proxima Nova"/>
              </a:rPr>
              <a:t>Dilated funduscopic exam</a:t>
            </a:r>
          </a:p>
          <a:p>
            <a:pPr marL="385445" lvl="1" indent="-128270"/>
            <a:r>
              <a:rPr lang="en-US" sz="1800" dirty="0">
                <a:latin typeface="Proxima Nova"/>
              </a:rPr>
              <a:t>Papilledema on ocular US</a:t>
            </a:r>
          </a:p>
          <a:p>
            <a:pPr marL="385445" lvl="1" indent="-128270"/>
            <a:r>
              <a:rPr lang="en-US" sz="1800" dirty="0">
                <a:latin typeface="Proxima Nova"/>
              </a:rPr>
              <a:t>CV exam (signs of CHF, JVD, displaced PMI, S4 gallop)</a:t>
            </a:r>
          </a:p>
          <a:p>
            <a:pPr marL="385445" lvl="1" indent="-128270"/>
            <a:r>
              <a:rPr lang="en-US" sz="1800" dirty="0">
                <a:latin typeface="Proxima Nova"/>
              </a:rPr>
              <a:t>Peripheral pulse exam (absence or delay suggestive of aortic dissection)</a:t>
            </a:r>
          </a:p>
          <a:p>
            <a:pPr marL="385445" lvl="1" indent="-128270"/>
            <a:r>
              <a:rPr lang="en-US" sz="1800" dirty="0">
                <a:latin typeface="Proxima Nova"/>
              </a:rPr>
              <a:t>Peripheral edema</a:t>
            </a:r>
          </a:p>
          <a:p>
            <a:pPr marL="385445" lvl="1" indent="-128270"/>
            <a:r>
              <a:rPr lang="en-US" sz="1800" dirty="0">
                <a:latin typeface="Proxima Nova"/>
              </a:rPr>
              <a:t>Abdominal bruit, enlarged kidneys</a:t>
            </a:r>
          </a:p>
          <a:p>
            <a:pPr marL="385445" lvl="1" indent="-128270"/>
            <a:r>
              <a:rPr lang="en-US" sz="1800" dirty="0">
                <a:latin typeface="Proxima Nova"/>
              </a:rPr>
              <a:t>Complete neuro exam (TIA, CVA, hypertensive encephalopathy)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5C830043-1699-F6A1-4504-EDF35C5F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0" y="214036"/>
            <a:ext cx="5239656" cy="62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4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4F73-2301-6ABE-C9A2-0EC60B81D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Treatment – General Approach</a:t>
            </a:r>
            <a:endParaRPr lang="en-US" sz="33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A16513-0EF6-B6A0-DD13-02CB766F26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404533"/>
          <a:ext cx="10515600" cy="377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37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97AD-7220-CBB2-CC3A-4767FCFD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249014"/>
            <a:ext cx="10515600" cy="846592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Treatment – Special Considerations</a:t>
            </a:r>
            <a:endParaRPr lang="en-US" sz="33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FD69F4-D442-D619-891E-65FF53EC6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88197"/>
              </p:ext>
            </p:extLst>
          </p:nvPr>
        </p:nvGraphicFramePr>
        <p:xfrm>
          <a:off x="283028" y="1103085"/>
          <a:ext cx="11594020" cy="538405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96457">
                  <a:extLst>
                    <a:ext uri="{9D8B030D-6E8A-4147-A177-3AD203B41FA5}">
                      <a16:colId xmlns:a16="http://schemas.microsoft.com/office/drawing/2014/main" val="1912589081"/>
                    </a:ext>
                  </a:extLst>
                </a:gridCol>
                <a:gridCol w="9097563">
                  <a:extLst>
                    <a:ext uri="{9D8B030D-6E8A-4147-A177-3AD203B41FA5}">
                      <a16:colId xmlns:a16="http://schemas.microsoft.com/office/drawing/2014/main" val="2415202031"/>
                    </a:ext>
                  </a:extLst>
                </a:gridCol>
              </a:tblGrid>
              <a:tr h="65314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u="none" strike="noStrike" noProof="0" dirty="0">
                          <a:latin typeface="Proxima Nova"/>
                        </a:rPr>
                        <a:t>Malignant hypertension</a:t>
                      </a:r>
                      <a:endParaRPr lang="en-US" sz="1200" dirty="0">
                        <a:latin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lvl="1" indent="-171450" algn="l">
                        <a:lnSpc>
                          <a:spcPct val="90000"/>
                        </a:lnSpc>
                        <a:spcBef>
                          <a:spcPts val="281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u="none" strike="noStrike" noProof="0" dirty="0">
                          <a:latin typeface="Proxima Nova"/>
                        </a:rPr>
                        <a:t>Nitroprusside previously preferred agent – monitor thiocyanate levels</a:t>
                      </a:r>
                    </a:p>
                    <a:p>
                      <a:pPr marL="114300" marR="0" lvl="1" indent="-171450" algn="l">
                        <a:lnSpc>
                          <a:spcPct val="90000"/>
                        </a:lnSpc>
                        <a:spcBef>
                          <a:spcPts val="281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u="none" strike="noStrike" noProof="0" dirty="0">
                          <a:latin typeface="Proxima Nova"/>
                        </a:rPr>
                        <a:t>Alternatives: Fenoldopam and Nicardipine</a:t>
                      </a:r>
                    </a:p>
                    <a:p>
                      <a:pPr marL="114300" marR="0" lvl="1" indent="-171450" algn="l">
                        <a:lnSpc>
                          <a:spcPct val="90000"/>
                        </a:lnSpc>
                        <a:spcBef>
                          <a:spcPts val="281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u="none" strike="noStrike" noProof="0" dirty="0">
                          <a:latin typeface="Proxima Nova"/>
                        </a:rPr>
                        <a:t>50% of pts who require RRT will regain renal recovery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627409"/>
                  </a:ext>
                </a:extLst>
              </a:tr>
              <a:tr h="4015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none" strike="noStrike" noProof="0" dirty="0">
                          <a:latin typeface="Proxima Nova"/>
                        </a:rPr>
                        <a:t>Hypertensive Encephalopathy (incl PRES)</a:t>
                      </a:r>
                      <a:endParaRPr lang="en-US" sz="1200" b="1" dirty="0">
                        <a:latin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Reduce MAP cautiously by no more than 15% over 2-3 hours</a:t>
                      </a:r>
                    </a:p>
                    <a:p>
                      <a:pPr marL="114300" lvl="0" indent="-171450"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Proxima Nova"/>
                        </a:rPr>
                        <a:t>AMS improves within 12-24h</a:t>
                      </a:r>
                      <a:endParaRPr lang="en-US" sz="1000" dirty="0">
                        <a:latin typeface="Proxima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91584"/>
                  </a:ext>
                </a:extLst>
              </a:tr>
              <a:tr h="4015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none" strike="noStrike" noProof="0" dirty="0">
                          <a:latin typeface="Proxima Nova"/>
                        </a:rPr>
                        <a:t>Ischemic Stroke</a:t>
                      </a:r>
                      <a:endParaRPr lang="en-US" sz="1200" b="1" dirty="0">
                        <a:latin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Reduce BP &lt; 185/110 prior to giving tPA</a:t>
                      </a:r>
                    </a:p>
                    <a:p>
                      <a:pPr marL="11430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Permissive HTN unless &gt; 220/120</a:t>
                      </a:r>
                    </a:p>
                    <a:p>
                      <a:pPr marL="11430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After mechanical thrombectomy, keep SBP 140-160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414752"/>
                  </a:ext>
                </a:extLst>
              </a:tr>
              <a:tr h="4015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none" strike="noStrike" noProof="0" dirty="0">
                          <a:latin typeface="Proxima Nova"/>
                        </a:rPr>
                        <a:t>SAH</a:t>
                      </a:r>
                      <a:endParaRPr lang="en-US" sz="1200" b="1" dirty="0">
                        <a:latin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Reduce 20-25% over 6-12h, but not &lt; 160/100 (vasospasm)</a:t>
                      </a:r>
                    </a:p>
                    <a:p>
                      <a:pPr marL="11430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Labetalol and Nicardipine are preferred agents</a:t>
                      </a:r>
                    </a:p>
                    <a:p>
                      <a:pPr marL="11430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Nimodipine decreases vasospasm and associated delayed cerebral ischemia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363154"/>
                  </a:ext>
                </a:extLst>
              </a:tr>
              <a:tr h="4015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none" strike="noStrike" noProof="0" dirty="0">
                          <a:latin typeface="Proxima Nova"/>
                        </a:rPr>
                        <a:t>ICH</a:t>
                      </a:r>
                      <a:endParaRPr lang="en-US" sz="1200" b="1" dirty="0">
                        <a:latin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Unlike ischemic CVA, where BP gradually returns to normal within 24-48h, the most rapid decline in BP occurs in the first 24h, but it may remain elevated for 7-10 days</a:t>
                      </a:r>
                    </a:p>
                    <a:p>
                      <a:pPr marL="11430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No clear consensus, but an SBP goal 140-180 is reasonable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894593"/>
                  </a:ext>
                </a:extLst>
              </a:tr>
              <a:tr h="401597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Proxima Nova"/>
                        </a:rPr>
                        <a:t>Head trauma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Maintain CPP &gt; 70 and MAP &gt;90 using ICP monitoring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Combination alpha- and beta-blocker or Nicardipine if </a:t>
                      </a:r>
                      <a:r>
                        <a:rPr lang="en-US" sz="1000" err="1">
                          <a:latin typeface="Proxima Nova"/>
                        </a:rPr>
                        <a:t>inc</a:t>
                      </a:r>
                      <a:r>
                        <a:rPr lang="en-US" sz="1000" dirty="0">
                          <a:latin typeface="Proxima Nova"/>
                        </a:rPr>
                        <a:t> ICP. If no ICH, vasodilators preferred.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169157"/>
                  </a:ext>
                </a:extLst>
              </a:tr>
              <a:tr h="401597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Proxima Nova"/>
                        </a:rPr>
                        <a:t>Aortic dissection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>
                          <a:latin typeface="Proxima Nova"/>
                        </a:rPr>
                        <a:t>Type A – surgery, type B – medical </a:t>
                      </a:r>
                      <a:r>
                        <a:rPr lang="en-US" sz="1000" err="1">
                          <a:latin typeface="Proxima Nova"/>
                        </a:rPr>
                        <a:t>mgmt</a:t>
                      </a:r>
                      <a:endParaRPr lang="en-US" sz="1000" dirty="0" err="1">
                        <a:latin typeface="Proxima Nova"/>
                      </a:endParaRP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Target HR &lt;60 and SBP 100-120; Esmolol, Labetalol. Vasodilators: Nitroprusside, Nicardipine, Nitroglycerin, Fenoldopam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497767"/>
                  </a:ext>
                </a:extLst>
              </a:tr>
              <a:tr h="4015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dirty="0">
                          <a:latin typeface="Proxima Nova"/>
                        </a:rPr>
                        <a:t>Pulmonary edema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Vasodilators to improve diastolic relaxation and lower </a:t>
                      </a:r>
                      <a:r>
                        <a:rPr lang="en-US" sz="1000" err="1">
                          <a:latin typeface="Proxima Nova"/>
                        </a:rPr>
                        <a:t>pulm</a:t>
                      </a:r>
                      <a:r>
                        <a:rPr lang="en-US" sz="1000" dirty="0">
                          <a:latin typeface="Proxima Nova"/>
                        </a:rPr>
                        <a:t> venous pressure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BB may also be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976688"/>
                  </a:ext>
                </a:extLst>
              </a:tr>
              <a:tr h="4015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dirty="0">
                          <a:latin typeface="Proxima Nova"/>
                        </a:rPr>
                        <a:t>Perioperative 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Lower BP &lt;180/110 before noncardiac surgery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Continue home BB or clonidine to prevent rebound hypertension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51843"/>
                  </a:ext>
                </a:extLst>
              </a:tr>
              <a:tr h="4653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none" strike="noStrike" noProof="0" dirty="0">
                          <a:latin typeface="Proxima Nova"/>
                        </a:rPr>
                        <a:t>Catecholamine-associated hypertension</a:t>
                      </a:r>
                      <a:endParaRPr lang="en-US" sz="1200" b="1" dirty="0">
                        <a:latin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IV phentolamine followed by B-blockade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Labetalol has been used for pheochromocytoma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93729"/>
                  </a:ext>
                </a:extLst>
              </a:tr>
              <a:tr h="5560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none" strike="noStrike" noProof="0" dirty="0">
                          <a:latin typeface="Proxima Nova"/>
                        </a:rPr>
                        <a:t>Gestation hypertension, Preeclampsia, and Eclampsia</a:t>
                      </a:r>
                      <a:endParaRPr lang="en-US" sz="1200" b="1" dirty="0">
                        <a:latin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Keep BP &lt;160/110 - IV Labetalol and </a:t>
                      </a:r>
                      <a:r>
                        <a:rPr lang="en-US" sz="1000" err="1">
                          <a:latin typeface="Proxima Nova"/>
                        </a:rPr>
                        <a:t>NIcardipine</a:t>
                      </a:r>
                      <a:r>
                        <a:rPr lang="en-US" sz="1000" dirty="0">
                          <a:latin typeface="Proxima Nova"/>
                        </a:rPr>
                        <a:t>, PO Nifedipine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Proxima Nova"/>
                        </a:rPr>
                        <a:t>Hydralazine no longer recommended. Nitroprusside and ACEI should be avoided (cyanide toxicity in the fetus, fetal kidney impact, respectively)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324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56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396D-A1D7-8919-68EE-241686DB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Arrhythmias in the ICU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4A4C-CC84-96B4-BD84-3A53598A1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533"/>
            <a:ext cx="9061402" cy="37724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800" dirty="0">
                <a:latin typeface="Proxima Nova"/>
              </a:rPr>
              <a:t>Incidence of sustained arrhythmias approach 40%</a:t>
            </a:r>
          </a:p>
          <a:p>
            <a:pPr marL="128270" indent="-128270"/>
            <a:endParaRPr lang="en-US" sz="1800" dirty="0">
              <a:latin typeface="Proxima Nova"/>
            </a:endParaRPr>
          </a:p>
          <a:p>
            <a:pPr marL="128270" indent="-128270"/>
            <a:r>
              <a:rPr lang="en-US" sz="1800" dirty="0">
                <a:latin typeface="Proxima Nova"/>
              </a:rPr>
              <a:t>Risk factors in the critically ill:</a:t>
            </a:r>
            <a:endParaRPr lang="en-US" sz="1800" dirty="0"/>
          </a:p>
          <a:p>
            <a:pPr marL="385445" lvl="1" indent="-128270"/>
            <a:r>
              <a:rPr lang="en-US" sz="1800" dirty="0">
                <a:latin typeface="Proxima Nova"/>
              </a:rPr>
              <a:t>Advanced age, sepsis, myocardial ischemia, respiratory failure, renal insufficiency, acute brain injury, polypharmacy, metabolic disturbances, cancer, trauma, and burns</a:t>
            </a:r>
          </a:p>
          <a:p>
            <a:pPr marL="385445" lvl="1" indent="-128270"/>
            <a:endParaRPr lang="en-US" sz="1800" dirty="0">
              <a:latin typeface="Proxima Nova"/>
            </a:endParaRPr>
          </a:p>
          <a:p>
            <a:pPr marL="128270" indent="-128270"/>
            <a:r>
              <a:rPr lang="en-US" sz="1800" dirty="0">
                <a:latin typeface="Proxima Nova"/>
              </a:rPr>
              <a:t>Tachyarrhythmias (HR &gt; 100 bpm)</a:t>
            </a:r>
          </a:p>
          <a:p>
            <a:pPr marL="128270" indent="-128270"/>
            <a:endParaRPr lang="en-US" sz="1800" dirty="0">
              <a:latin typeface="Proxima Nova"/>
            </a:endParaRPr>
          </a:p>
          <a:p>
            <a:pPr marL="128270" indent="-128270"/>
            <a:r>
              <a:rPr lang="en-US" sz="1800" err="1">
                <a:latin typeface="Proxima Nova"/>
              </a:rPr>
              <a:t>Bradyarrhythmias</a:t>
            </a:r>
            <a:r>
              <a:rPr lang="en-US" sz="1800" dirty="0">
                <a:latin typeface="Proxima Nova"/>
              </a:rPr>
              <a:t> (HR &lt; 60 bpm)</a:t>
            </a:r>
            <a:endParaRPr lang="en-US" sz="1800" dirty="0"/>
          </a:p>
        </p:txBody>
      </p:sp>
      <p:pic>
        <p:nvPicPr>
          <p:cNvPr id="4" name="Graphic 6" descr="Heart with pulse with solid fill">
            <a:extLst>
              <a:ext uri="{FF2B5EF4-FFF2-40B4-BE49-F238E27FC236}">
                <a16:creationId xmlns:a16="http://schemas.microsoft.com/office/drawing/2014/main" id="{0F1EA8DA-7434-76AC-A07C-0A656F0F2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9846" y="3673028"/>
            <a:ext cx="2426766" cy="24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43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83B9F6AC-EE08-15D5-EF1D-4A2A5F623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885" y="45962"/>
            <a:ext cx="5235493" cy="6813172"/>
          </a:xfrm>
        </p:spPr>
      </p:pic>
      <p:pic>
        <p:nvPicPr>
          <p:cNvPr id="8" name="Graphic 8" descr="Needle with solid fill">
            <a:extLst>
              <a:ext uri="{FF2B5EF4-FFF2-40B4-BE49-F238E27FC236}">
                <a16:creationId xmlns:a16="http://schemas.microsoft.com/office/drawing/2014/main" id="{4C4FF24D-9EA8-8613-D1FA-F123D011E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1080000">
            <a:off x="726036" y="2867364"/>
            <a:ext cx="1583331" cy="1583331"/>
          </a:xfrm>
          <a:prstGeom prst="rect">
            <a:avLst/>
          </a:prstGeom>
        </p:spPr>
      </p:pic>
      <p:pic>
        <p:nvPicPr>
          <p:cNvPr id="9" name="Graphic 9" descr="Medicine with solid fill">
            <a:extLst>
              <a:ext uri="{FF2B5EF4-FFF2-40B4-BE49-F238E27FC236}">
                <a16:creationId xmlns:a16="http://schemas.microsoft.com/office/drawing/2014/main" id="{181A6F26-0D16-2762-C1E0-071A74091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2266" y="2896181"/>
            <a:ext cx="1536796" cy="15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8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0033-F4BB-5069-3DC2-29052D66A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Tachyarrhythmias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77D2-AC28-A098-F92B-5C75B3711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533"/>
            <a:ext cx="9701249" cy="34466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en-US" sz="1800" dirty="0">
                <a:latin typeface="Proxima Nova"/>
                <a:cs typeface="Arial"/>
              </a:rPr>
              <a:t>Narrow QRS complex (≤ 120 </a:t>
            </a:r>
            <a:r>
              <a:rPr lang="en-US" sz="1800" err="1">
                <a:latin typeface="Proxima Nova"/>
                <a:cs typeface="Arial"/>
              </a:rPr>
              <a:t>ms</a:t>
            </a:r>
            <a:r>
              <a:rPr lang="en-US" sz="1800" dirty="0">
                <a:latin typeface="Proxima Nova"/>
                <a:cs typeface="Arial"/>
              </a:rPr>
              <a:t>)</a:t>
            </a:r>
            <a:endParaRPr lang="en-US" sz="1800" dirty="0">
              <a:latin typeface="Proxima Nova"/>
            </a:endParaRPr>
          </a:p>
          <a:p>
            <a:pPr marL="385445" lvl="1" indent="-128270"/>
            <a:r>
              <a:rPr lang="en-US" sz="1800" dirty="0">
                <a:latin typeface="Proxima Nova"/>
                <a:cs typeface="Arial"/>
              </a:rPr>
              <a:t>Supraventricular tachycardias (SVTs) - involving tissue from the His bundle or above</a:t>
            </a:r>
          </a:p>
          <a:p>
            <a:pPr marL="642620" lvl="2" indent="-128270"/>
            <a:r>
              <a:rPr lang="en-US" sz="1800" dirty="0">
                <a:latin typeface="Proxima Nova"/>
                <a:cs typeface="Arial"/>
              </a:rPr>
              <a:t>Sinus tachycardia</a:t>
            </a:r>
          </a:p>
          <a:p>
            <a:pPr marL="642620" lvl="2" indent="-128270"/>
            <a:r>
              <a:rPr lang="en-US" sz="1800" dirty="0">
                <a:latin typeface="Proxima Nova"/>
                <a:cs typeface="Arial"/>
              </a:rPr>
              <a:t>AVNRT</a:t>
            </a:r>
          </a:p>
          <a:p>
            <a:pPr marL="642620" lvl="2" indent="-128270"/>
            <a:r>
              <a:rPr lang="en-US" sz="1800" dirty="0">
                <a:latin typeface="Proxima Nova"/>
                <a:cs typeface="Arial"/>
              </a:rPr>
              <a:t>Atrial fibrillation</a:t>
            </a:r>
          </a:p>
          <a:p>
            <a:pPr marL="642620" lvl="2" indent="-128270"/>
            <a:r>
              <a:rPr lang="en-US" sz="1800" dirty="0">
                <a:latin typeface="Proxima Nova"/>
                <a:cs typeface="Arial"/>
              </a:rPr>
              <a:t>Atrial flutter</a:t>
            </a:r>
          </a:p>
          <a:p>
            <a:pPr marL="642620" lvl="2" indent="-128270"/>
            <a:endParaRPr lang="en-US" sz="1800" dirty="0">
              <a:latin typeface="Proxima Nova"/>
              <a:cs typeface="Arial"/>
            </a:endParaRPr>
          </a:p>
          <a:p>
            <a:pPr marL="128270" indent="-128270"/>
            <a:r>
              <a:rPr lang="en-US" sz="1800" dirty="0">
                <a:latin typeface="Proxima Nova"/>
                <a:cs typeface="Arial"/>
              </a:rPr>
              <a:t>Wide complex (QRS &gt; 120 </a:t>
            </a:r>
            <a:r>
              <a:rPr lang="en-US" sz="1800" dirty="0" err="1">
                <a:latin typeface="Proxima Nova"/>
                <a:cs typeface="Arial"/>
              </a:rPr>
              <a:t>ms</a:t>
            </a:r>
            <a:r>
              <a:rPr lang="en-US" sz="1800" dirty="0">
                <a:latin typeface="Proxima Nova"/>
                <a:cs typeface="Arial"/>
              </a:rPr>
              <a:t>)</a:t>
            </a:r>
          </a:p>
          <a:p>
            <a:pPr marL="385445" lvl="1" indent="-128270"/>
            <a:r>
              <a:rPr lang="en-US" sz="1800" dirty="0">
                <a:latin typeface="Proxima Nova"/>
                <a:cs typeface="Arial"/>
              </a:rPr>
              <a:t>Ventricular tachycardias (VTs)</a:t>
            </a:r>
          </a:p>
          <a:p>
            <a:pPr marL="385445" lvl="1" indent="-128270"/>
            <a:r>
              <a:rPr lang="en-US" sz="1800" dirty="0">
                <a:latin typeface="Proxima Nova"/>
                <a:cs typeface="Arial"/>
              </a:rPr>
              <a:t>SVTs with abnormal conduction patterns</a:t>
            </a:r>
          </a:p>
          <a:p>
            <a:pPr marL="128270" indent="-12827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396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shoji&#10;&#10;Description automatically generated">
            <a:extLst>
              <a:ext uri="{FF2B5EF4-FFF2-40B4-BE49-F238E27FC236}">
                <a16:creationId xmlns:a16="http://schemas.microsoft.com/office/drawing/2014/main" id="{4B76D6F8-47CC-314D-53B1-F91867174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09" b="11538"/>
          <a:stretch/>
        </p:blipFill>
        <p:spPr>
          <a:xfrm>
            <a:off x="249157" y="641048"/>
            <a:ext cx="6664492" cy="36129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F37CDB-D2E5-289F-BBBD-F636320612BF}"/>
              </a:ext>
            </a:extLst>
          </p:cNvPr>
          <p:cNvSpPr txBox="1"/>
          <p:nvPr/>
        </p:nvSpPr>
        <p:spPr>
          <a:xfrm>
            <a:off x="507999" y="5036457"/>
            <a:ext cx="600891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Usually a secondary condition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Tip: with very fast HRs, the P waves may be hidden in the preceding T wave, producing a </a:t>
            </a:r>
            <a:r>
              <a:rPr lang="en-US" b="1" dirty="0">
                <a:cs typeface="Calibri"/>
              </a:rPr>
              <a:t>'camel hump' appearance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2FE9E-F5DC-85EF-9139-1679F26D7914}"/>
              </a:ext>
            </a:extLst>
          </p:cNvPr>
          <p:cNvSpPr txBox="1"/>
          <p:nvPr/>
        </p:nvSpPr>
        <p:spPr>
          <a:xfrm>
            <a:off x="7525421" y="1933325"/>
            <a:ext cx="4341644" cy="470898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Causes of sinus tachycardia:</a:t>
            </a:r>
          </a:p>
          <a:p>
            <a:r>
              <a:rPr lang="en-US" sz="1400" b="1" dirty="0">
                <a:cs typeface="Calibri"/>
              </a:rPr>
              <a:t>Non-pharmacological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Pain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Anxiety</a:t>
            </a:r>
          </a:p>
          <a:p>
            <a:pPr marL="285750" indent="-285750">
              <a:buFont typeface="Arial"/>
              <a:buChar char="•"/>
            </a:pPr>
            <a:r>
              <a:rPr lang="en-US" sz="1400" err="1">
                <a:cs typeface="Calibri"/>
              </a:rPr>
              <a:t>Hypvolemia</a:t>
            </a:r>
            <a:endParaRPr lang="en-US" sz="1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Hypoxia, hypercarbia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Acidemia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Sepsis, pyrexia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Anemia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PE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Cardiac tamponade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Hyperthyroidism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Alcohol withdrawal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cs typeface="Calibri"/>
            </a:endParaRPr>
          </a:p>
          <a:p>
            <a:r>
              <a:rPr lang="en-US" sz="1400" b="1" dirty="0">
                <a:cs typeface="Calibri"/>
              </a:rPr>
              <a:t>Pharmacological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B-agonists: epinephrine, isoproterenol, dobutamine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Sympathomimetics: amphetamines, cocaine, methylphenidate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Antimuscarinics: antihistamines, TCAs, carbamazepine, atropine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Others: caffeine, theophylline, marijuana</a:t>
            </a:r>
          </a:p>
        </p:txBody>
      </p:sp>
    </p:spTree>
    <p:extLst>
      <p:ext uri="{BB962C8B-B14F-4D97-AF65-F5344CB8AC3E}">
        <p14:creationId xmlns:p14="http://schemas.microsoft.com/office/powerpoint/2010/main" val="375652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5DC7A-EEBB-7FF4-6B95-ADA47320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AVNRT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4B70-6D3F-5CAD-D330-F23408A3D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2232468"/>
            <a:ext cx="7701117" cy="37724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28270" indent="-128270"/>
            <a:r>
              <a:rPr lang="en-US" sz="1800" dirty="0">
                <a:latin typeface="Proxima Nova"/>
              </a:rPr>
              <a:t>AVNRT is the most type of </a:t>
            </a:r>
            <a:r>
              <a:rPr lang="en-US" sz="1800" b="1" dirty="0">
                <a:latin typeface="Proxima Nova"/>
              </a:rPr>
              <a:t>'classical'</a:t>
            </a:r>
            <a:r>
              <a:rPr lang="en-US" sz="1800" dirty="0">
                <a:latin typeface="Proxima Nova"/>
              </a:rPr>
              <a:t> SVTs</a:t>
            </a:r>
            <a:endParaRPr lang="en-US" sz="1800" dirty="0"/>
          </a:p>
          <a:p>
            <a:pPr marL="128270" indent="-128270"/>
            <a:r>
              <a:rPr lang="en-US" sz="1800" dirty="0">
                <a:latin typeface="Proxima Nova"/>
              </a:rPr>
              <a:t>The commonest cause of </a:t>
            </a:r>
            <a:r>
              <a:rPr lang="en-US" sz="1800" b="1" dirty="0">
                <a:latin typeface="Proxima Nova"/>
              </a:rPr>
              <a:t>palpitations</a:t>
            </a:r>
            <a:r>
              <a:rPr lang="en-US" sz="1800" dirty="0">
                <a:latin typeface="Proxima Nova"/>
              </a:rPr>
              <a:t> in patients with structurally normal hearts</a:t>
            </a:r>
          </a:p>
          <a:p>
            <a:pPr marL="128270" indent="-128270"/>
            <a:r>
              <a:rPr lang="en-US" sz="1800" dirty="0">
                <a:latin typeface="Proxima Nova"/>
              </a:rPr>
              <a:t>Reentry circuit either within or near the AV node</a:t>
            </a:r>
          </a:p>
          <a:p>
            <a:pPr marL="128270" indent="-128270"/>
            <a:r>
              <a:rPr lang="en-US" sz="1800" dirty="0">
                <a:latin typeface="Proxima Nova"/>
              </a:rPr>
              <a:t>Regular narrow complex tachycardia with </a:t>
            </a:r>
            <a:r>
              <a:rPr lang="en-US" sz="1800" b="1" dirty="0">
                <a:latin typeface="Proxima Nova"/>
              </a:rPr>
              <a:t>indiscernible or retrograde P waves (as pseudo r' or S waves)</a:t>
            </a:r>
          </a:p>
          <a:p>
            <a:pPr marL="128270" indent="-128270"/>
            <a:r>
              <a:rPr lang="en-US" sz="1800" dirty="0">
                <a:latin typeface="Proxima Nova"/>
              </a:rPr>
              <a:t>2:1 female to male risk</a:t>
            </a:r>
          </a:p>
          <a:p>
            <a:pPr marL="128270" indent="-128270"/>
            <a:r>
              <a:rPr lang="en-US" sz="1800" dirty="0">
                <a:latin typeface="Proxima Nova"/>
              </a:rPr>
              <a:t>Stable:</a:t>
            </a:r>
          </a:p>
          <a:p>
            <a:pPr marL="385445" lvl="1" indent="0"/>
            <a:r>
              <a:rPr lang="en-US" sz="1800" dirty="0">
                <a:latin typeface="Proxima Nova"/>
              </a:rPr>
              <a:t>Vagal maneuvers (Valsalva, carotid massage) in supine position</a:t>
            </a:r>
          </a:p>
          <a:p>
            <a:pPr marL="385445" lvl="1" indent="0"/>
            <a:r>
              <a:rPr lang="en-US" sz="1800" dirty="0">
                <a:latin typeface="Proxima Nova"/>
              </a:rPr>
              <a:t>IV adenosis</a:t>
            </a:r>
          </a:p>
          <a:p>
            <a:pPr marL="385445" lvl="1" indent="0"/>
            <a:r>
              <a:rPr lang="en-US" sz="1800" dirty="0">
                <a:latin typeface="Proxima Nova"/>
              </a:rPr>
              <a:t>Refractory -&gt; IV diltiazem, verapamil, or B-blockers</a:t>
            </a:r>
          </a:p>
          <a:p>
            <a:pPr marL="385445" lvl="1" indent="0"/>
            <a:endParaRPr lang="en-US" sz="1800" dirty="0">
              <a:latin typeface="Proxima Nova"/>
            </a:endParaRPr>
          </a:p>
          <a:p>
            <a:pPr marL="128270" indent="-128270"/>
            <a:r>
              <a:rPr lang="en-US" sz="1800" dirty="0">
                <a:latin typeface="Proxima Nova"/>
              </a:rPr>
              <a:t>Unstable: DDCV</a:t>
            </a:r>
          </a:p>
        </p:txBody>
      </p:sp>
      <p:pic>
        <p:nvPicPr>
          <p:cNvPr id="4" name="Picture 4" descr="Diagram, calendar&#10;&#10;Description automatically generated">
            <a:extLst>
              <a:ext uri="{FF2B5EF4-FFF2-40B4-BE49-F238E27FC236}">
                <a16:creationId xmlns:a16="http://schemas.microsoft.com/office/drawing/2014/main" id="{BA72E05A-91F2-7016-5E45-E54A0115C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754" y="436720"/>
            <a:ext cx="4611329" cy="1332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BACA6-BA03-A971-725F-BE07EE79812D}"/>
              </a:ext>
            </a:extLst>
          </p:cNvPr>
          <p:cNvSpPr txBox="1"/>
          <p:nvPr/>
        </p:nvSpPr>
        <p:spPr>
          <a:xfrm>
            <a:off x="8750710" y="1861984"/>
            <a:ext cx="326922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cs typeface="Calibri"/>
              </a:rPr>
              <a:t>Pseudo-R wave</a:t>
            </a:r>
            <a:r>
              <a:rPr lang="en-US" sz="1400" dirty="0">
                <a:cs typeface="Calibri"/>
              </a:rPr>
              <a:t> seen during tachycardia (bottom strip) but not seen in sinus rhythm (top strip)</a:t>
            </a:r>
            <a:endParaRPr lang="en-US" sz="1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71CC62-2BC2-BD0F-C385-D8A3521C3CD6}"/>
              </a:ext>
            </a:extLst>
          </p:cNvPr>
          <p:cNvSpPr/>
          <p:nvPr/>
        </p:nvSpPr>
        <p:spPr>
          <a:xfrm>
            <a:off x="9807677" y="1192161"/>
            <a:ext cx="208936" cy="172064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2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A3F9-215A-ED44-6DDA-4D22A4F1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Atrial fibrillation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77831-7536-B5B7-C424-65F8B2948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3" y="2520647"/>
            <a:ext cx="10631714" cy="3874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800" dirty="0">
                <a:latin typeface="Proxima Nova"/>
              </a:rPr>
              <a:t>Most common sustained arrhythmia, with a lifetime risk of 25%</a:t>
            </a:r>
          </a:p>
          <a:p>
            <a:pPr marL="128270" indent="-128270"/>
            <a:r>
              <a:rPr lang="en-US" sz="1800" dirty="0">
                <a:latin typeface="Proxima Nova"/>
              </a:rPr>
              <a:t>AF with 'rapid ventricular response' is &gt; 100 bpm</a:t>
            </a:r>
          </a:p>
          <a:p>
            <a:pPr marL="128270" indent="-128270"/>
            <a:r>
              <a:rPr lang="en-US" sz="1800" dirty="0">
                <a:latin typeface="Proxima Nova"/>
              </a:rPr>
              <a:t>Accelerated ventricular rates and loss of "atrial kick" during AF may lead to rapid hemodynamic deterioration</a:t>
            </a:r>
          </a:p>
          <a:p>
            <a:pPr marL="128270" indent="-128270"/>
            <a:r>
              <a:rPr lang="en-US" sz="1800" dirty="0">
                <a:latin typeface="Proxima Nova"/>
              </a:rPr>
              <a:t>Hemodynamically stable: rate control, rhythm control/cardioversion, anticoagulation</a:t>
            </a:r>
          </a:p>
          <a:p>
            <a:pPr marL="385445" lvl="1" indent="-128270"/>
            <a:r>
              <a:rPr lang="en-US" sz="1800" dirty="0">
                <a:latin typeface="Proxima Nova"/>
              </a:rPr>
              <a:t>BB, </a:t>
            </a:r>
            <a:r>
              <a:rPr lang="en-US" sz="1800" err="1">
                <a:latin typeface="Proxima Nova"/>
              </a:rPr>
              <a:t>nondihydropyridine</a:t>
            </a:r>
            <a:r>
              <a:rPr lang="en-US" sz="1800" dirty="0">
                <a:latin typeface="Proxima Nova"/>
              </a:rPr>
              <a:t> CCBs, digoxin</a:t>
            </a:r>
          </a:p>
          <a:p>
            <a:pPr marL="128270" indent="-128270"/>
            <a:r>
              <a:rPr lang="en-US" sz="1800" dirty="0">
                <a:latin typeface="Proxima Nova"/>
              </a:rPr>
              <a:t>CCBs are contraindicated in acute heart failure</a:t>
            </a:r>
          </a:p>
          <a:p>
            <a:pPr marL="128270" indent="-128270"/>
            <a:r>
              <a:rPr lang="en-US" sz="1800" dirty="0">
                <a:latin typeface="Proxima Nova"/>
              </a:rPr>
              <a:t>Digoxin in patients with AF have been associated with sudden cardiac death</a:t>
            </a:r>
          </a:p>
          <a:p>
            <a:pPr marL="128270" indent="-128270"/>
            <a:r>
              <a:rPr lang="en-US" sz="1800" dirty="0">
                <a:latin typeface="Proxima Nova"/>
              </a:rPr>
              <a:t>Amiodarone is an effective rhythm control agent that doesn't dramatically lower the BP</a:t>
            </a:r>
          </a:p>
          <a:p>
            <a:pPr marL="128270" indent="-128270"/>
            <a:r>
              <a:rPr lang="en-US" sz="1800" dirty="0">
                <a:latin typeface="Proxima Nova"/>
              </a:rPr>
              <a:t>Hemodynamically unstable patients should undergo synchronized DCCV</a:t>
            </a:r>
          </a:p>
          <a:p>
            <a:pPr marL="128270" indent="-128270"/>
            <a:r>
              <a:rPr lang="en-US" sz="1800" dirty="0">
                <a:latin typeface="Proxima Nova"/>
              </a:rPr>
              <a:t>CHADS2VASC</a:t>
            </a:r>
            <a:endParaRPr lang="en-US" sz="1800" dirty="0"/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961A2DA-7376-25C7-3ABB-8AEE80AE1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515" y="204511"/>
            <a:ext cx="6487885" cy="1847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608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A3F9-215A-ED44-6DDA-4D22A4F1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Atrial flutter</a:t>
            </a:r>
            <a:endParaRPr lang="en-US" sz="3300" dirty="0"/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F5DA705D-BE66-AF9E-DDB8-2F6A0FB1C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7372" y="291381"/>
            <a:ext cx="6451600" cy="1946275"/>
          </a:xfr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C57F26-8B66-ACF5-6CE2-991EACFD35B2}"/>
              </a:ext>
            </a:extLst>
          </p:cNvPr>
          <p:cNvSpPr txBox="1"/>
          <p:nvPr/>
        </p:nvSpPr>
        <p:spPr>
          <a:xfrm>
            <a:off x="6206613" y="2544097"/>
            <a:ext cx="560438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Regular atrial activity at ~300 bpm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Ventricular rate depends on AV conduction ratio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/>
              </a:rPr>
              <a:t>Fixed AV block:</a:t>
            </a:r>
          </a:p>
          <a:p>
            <a:pPr marL="1200150" lvl="2" indent="-285750">
              <a:buFont typeface="Arial"/>
              <a:buChar char="•"/>
            </a:pPr>
            <a:r>
              <a:rPr lang="en-US" b="1" dirty="0">
                <a:cs typeface="Calibri"/>
              </a:rPr>
              <a:t>2:1 block = 150 bpm (most common)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cs typeface="Calibri"/>
              </a:rPr>
              <a:t>3:1 block = 100 bpm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cs typeface="Calibri"/>
              </a:rPr>
              <a:t>4: 1 block 75 bpm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/>
              </a:rPr>
              <a:t>Variable AV block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cs typeface="Calibri"/>
              </a:rPr>
              <a:t>Ventricular response is irregular and may mimic </a:t>
            </a:r>
            <a:r>
              <a:rPr lang="en-US" dirty="0" err="1">
                <a:cs typeface="Calibri"/>
              </a:rPr>
              <a:t>Afib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Acute management and risk of thromboembolism similar to </a:t>
            </a:r>
            <a:r>
              <a:rPr lang="en-US" dirty="0" err="1">
                <a:cs typeface="Calibri"/>
              </a:rPr>
              <a:t>Afib</a:t>
            </a:r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EBE812-E849-69C4-A37F-673C9D32A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25" y="3172839"/>
            <a:ext cx="4920342" cy="1941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C8236B-CCED-55C9-70F9-29E0932107FC}"/>
              </a:ext>
            </a:extLst>
          </p:cNvPr>
          <p:cNvSpPr txBox="1"/>
          <p:nvPr/>
        </p:nvSpPr>
        <p:spPr>
          <a:xfrm>
            <a:off x="399143" y="5246916"/>
            <a:ext cx="498565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cs typeface="Calibri"/>
              </a:rPr>
              <a:t>Aflutter with high-grade AV block (varying from 5:1 up to 8:1)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cs typeface="Calibri"/>
              </a:rPr>
              <a:t>Note: The combination of new-onset atrial flutter with high-grade AV block is very suspicious for digoxin toxicity.</a:t>
            </a:r>
          </a:p>
        </p:txBody>
      </p:sp>
    </p:spTree>
    <p:extLst>
      <p:ext uri="{BB962C8B-B14F-4D97-AF65-F5344CB8AC3E}">
        <p14:creationId xmlns:p14="http://schemas.microsoft.com/office/powerpoint/2010/main" val="115640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41A5-847B-668D-7BF7-0F418D9B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Ventricular Tachycardia</a:t>
            </a:r>
            <a:endParaRPr lang="en-US" sz="33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44010-2DD2-F561-E0FA-E3AB0117F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68" y="1962082"/>
            <a:ext cx="6152536" cy="85962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128270" indent="-128270"/>
            <a:r>
              <a:rPr lang="en-US" sz="1550" dirty="0">
                <a:latin typeface="Proxima Nova"/>
              </a:rPr>
              <a:t>70% of regular WCT is VT</a:t>
            </a:r>
          </a:p>
          <a:p>
            <a:pPr marL="128270" indent="-128270"/>
            <a:r>
              <a:rPr lang="en-US" sz="1550" dirty="0">
                <a:latin typeface="Proxima Nova"/>
              </a:rPr>
              <a:t>History of MI, structural heart disease, and/or old age makes VT even more likely</a:t>
            </a:r>
          </a:p>
          <a:p>
            <a:pPr marL="128270" indent="-128270"/>
            <a:r>
              <a:rPr lang="en-US" sz="1550" dirty="0">
                <a:latin typeface="Proxima Nova"/>
              </a:rPr>
              <a:t>ABCDE approach to distinguish VT from SVT:</a:t>
            </a:r>
            <a:endParaRPr lang="en-US" sz="155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C7E632-49B4-BA70-E57B-D8CDA567D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237460"/>
              </p:ext>
            </p:extLst>
          </p:nvPr>
        </p:nvGraphicFramePr>
        <p:xfrm>
          <a:off x="463099" y="3069828"/>
          <a:ext cx="7435644" cy="212591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322870">
                  <a:extLst>
                    <a:ext uri="{9D8B030D-6E8A-4147-A177-3AD203B41FA5}">
                      <a16:colId xmlns:a16="http://schemas.microsoft.com/office/drawing/2014/main" val="3063082257"/>
                    </a:ext>
                  </a:extLst>
                </a:gridCol>
                <a:gridCol w="5112774">
                  <a:extLst>
                    <a:ext uri="{9D8B030D-6E8A-4147-A177-3AD203B41FA5}">
                      <a16:colId xmlns:a16="http://schemas.microsoft.com/office/drawing/2014/main" val="672970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 – Axis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dirty="0"/>
                        <a:t>Northwest axis (-90 to –180 degrees (90% specific for VT)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dirty="0"/>
                        <a:t>Dominant R wave in </a:t>
                      </a:r>
                      <a:r>
                        <a:rPr lang="en-US" dirty="0" err="1"/>
                        <a:t>aVR</a:t>
                      </a:r>
                      <a:endParaRPr lang="en-US"/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9260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B </a:t>
                      </a:r>
                      <a:r>
                        <a:rPr lang="en-US" sz="1600" b="1" u="none" strike="noStrike" noProof="0" dirty="0"/>
                        <a:t>–</a:t>
                      </a:r>
                      <a:r>
                        <a:rPr lang="en-US" sz="1600" b="1" dirty="0"/>
                        <a:t> Broad complexes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b="1" dirty="0"/>
                        <a:t>&gt;200 </a:t>
                      </a:r>
                      <a:r>
                        <a:rPr lang="en-US" b="1" err="1"/>
                        <a:t>ms</a:t>
                      </a:r>
                      <a:r>
                        <a:rPr lang="en-US" b="1" dirty="0"/>
                        <a:t> (85-90% specificity for VT)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19420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C </a:t>
                      </a:r>
                      <a:r>
                        <a:rPr lang="en-US" sz="1600" b="1" u="none" strike="noStrike" noProof="0" dirty="0">
                          <a:solidFill>
                            <a:srgbClr val="00B050"/>
                          </a:solidFill>
                        </a:rPr>
                        <a:t>–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 Concordance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b="1" dirty="0"/>
                        <a:t>Precordial concordance (positive = entirely positive complexes in lead V1-6 or negative = entirely negative QS complexes in V1-6)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6283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</a:rPr>
                        <a:t>D – Dissociation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b="1" dirty="0"/>
                        <a:t>Any evidence of AV dissociation is highly specific for VT (P and QRS complexes at different rates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b="1" dirty="0"/>
                        <a:t>Capture and fusion beats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0990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E – Early part of QRS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b="1" dirty="0"/>
                        <a:t>VT and SVT with aberrancy differ in the way they engage the His-Purkinje network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b="1" dirty="0"/>
                        <a:t>VT – R wave &gt; 40 </a:t>
                      </a:r>
                      <a:r>
                        <a:rPr lang="en-US" b="1" dirty="0" err="1"/>
                        <a:t>ms</a:t>
                      </a:r>
                      <a:r>
                        <a:rPr lang="en-US" b="1" dirty="0"/>
                        <a:t>; SVT w/ aberrancy – Rapid upstroke of R wave (&lt; 40ms)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289845"/>
                  </a:ext>
                </a:extLst>
              </a:tr>
            </a:tbl>
          </a:graphicData>
        </a:graphic>
      </p:graphicFrame>
      <p:pic>
        <p:nvPicPr>
          <p:cNvPr id="8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6A12A1-446A-83C4-D4E2-9FB7F8C67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317" y="148436"/>
            <a:ext cx="2995151" cy="1480075"/>
          </a:xfrm>
          <a:prstGeom prst="rect">
            <a:avLst/>
          </a:prstGeom>
        </p:spPr>
      </p:pic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F21B2AFA-6758-1392-5EAC-4DEAAE305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012" y="1884878"/>
            <a:ext cx="2177846" cy="1883792"/>
          </a:xfrm>
          <a:prstGeom prst="rect">
            <a:avLst/>
          </a:prstGeom>
        </p:spPr>
      </p:pic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8541B93-4503-C30D-6EB6-06C833D5E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2898" y="1224116"/>
            <a:ext cx="1166722" cy="2541640"/>
          </a:xfrm>
          <a:prstGeom prst="rect">
            <a:avLst/>
          </a:prstGeom>
        </p:spPr>
      </p:pic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94B57135-013D-CC04-7B71-AE31CEBDC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5447292"/>
            <a:ext cx="4193458" cy="1168369"/>
          </a:xfrm>
          <a:prstGeom prst="rect">
            <a:avLst/>
          </a:prstGeom>
        </p:spPr>
      </p:pic>
      <p:pic>
        <p:nvPicPr>
          <p:cNvPr id="12" name="Picture 12" descr="Diagram&#10;&#10;Description automatically generated">
            <a:extLst>
              <a:ext uri="{FF2B5EF4-FFF2-40B4-BE49-F238E27FC236}">
                <a16:creationId xmlns:a16="http://schemas.microsoft.com/office/drawing/2014/main" id="{8D17CCD7-6DBD-51E1-6295-4F25A4785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26" y="5349388"/>
            <a:ext cx="3296264" cy="1370321"/>
          </a:xfrm>
          <a:prstGeom prst="rect">
            <a:avLst/>
          </a:prstGeom>
        </p:spPr>
      </p:pic>
      <p:pic>
        <p:nvPicPr>
          <p:cNvPr id="13" name="Graphic 13" descr="Line arrow: Counter-clockwise curve with solid fill">
            <a:extLst>
              <a:ext uri="{FF2B5EF4-FFF2-40B4-BE49-F238E27FC236}">
                <a16:creationId xmlns:a16="http://schemas.microsoft.com/office/drawing/2014/main" id="{9EF03E06-9400-1673-5EE9-BF49DCFA2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40000">
            <a:off x="6261292" y="1719297"/>
            <a:ext cx="926690" cy="1571931"/>
          </a:xfrm>
          <a:prstGeom prst="rect">
            <a:avLst/>
          </a:prstGeom>
        </p:spPr>
      </p:pic>
      <p:pic>
        <p:nvPicPr>
          <p:cNvPr id="14" name="Graphic 14" descr="Line arrow: Counter-clockwise curve with solid fill">
            <a:extLst>
              <a:ext uri="{FF2B5EF4-FFF2-40B4-BE49-F238E27FC236}">
                <a16:creationId xmlns:a16="http://schemas.microsoft.com/office/drawing/2014/main" id="{933DE534-DF88-C9D2-C3DA-8F9F05A4FC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880000">
            <a:off x="7483485" y="3742131"/>
            <a:ext cx="914400" cy="680884"/>
          </a:xfrm>
          <a:prstGeom prst="rect">
            <a:avLst/>
          </a:prstGeom>
        </p:spPr>
      </p:pic>
      <p:pic>
        <p:nvPicPr>
          <p:cNvPr id="17" name="Graphic 17" descr="Line arrow: Clockwise curve with solid fill">
            <a:extLst>
              <a:ext uri="{FF2B5EF4-FFF2-40B4-BE49-F238E27FC236}">
                <a16:creationId xmlns:a16="http://schemas.microsoft.com/office/drawing/2014/main" id="{2F8885F4-C578-12A8-956A-805F1A6C7D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9960000">
            <a:off x="7605251" y="4465074"/>
            <a:ext cx="914400" cy="914400"/>
          </a:xfrm>
          <a:prstGeom prst="rect">
            <a:avLst/>
          </a:prstGeom>
        </p:spPr>
      </p:pic>
      <p:pic>
        <p:nvPicPr>
          <p:cNvPr id="18" name="Graphic 17" descr="Line arrow: Clockwise curve with solid fill">
            <a:extLst>
              <a:ext uri="{FF2B5EF4-FFF2-40B4-BE49-F238E27FC236}">
                <a16:creationId xmlns:a16="http://schemas.microsoft.com/office/drawing/2014/main" id="{F5CEE322-4555-FD68-F342-3D471F8EA3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5180000">
            <a:off x="3561734" y="5196348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9EB730-77FA-5EF0-DF16-CBEF83180EF7}"/>
              </a:ext>
            </a:extLst>
          </p:cNvPr>
          <p:cNvSpPr txBox="1"/>
          <p:nvPr/>
        </p:nvSpPr>
        <p:spPr>
          <a:xfrm>
            <a:off x="8529483" y="3773128"/>
            <a:ext cx="173293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cs typeface="Calibri"/>
              </a:rPr>
              <a:t>Positive concordance</a:t>
            </a:r>
            <a:endParaRPr lang="en-US" sz="1400">
              <a:solidFill>
                <a:srgbClr val="00B050"/>
              </a:solidFill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7444E4-5790-5C7D-FC28-B1C69C54A383}"/>
              </a:ext>
            </a:extLst>
          </p:cNvPr>
          <p:cNvSpPr txBox="1"/>
          <p:nvPr/>
        </p:nvSpPr>
        <p:spPr>
          <a:xfrm>
            <a:off x="10981401" y="3822289"/>
            <a:ext cx="12536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cs typeface="Calibri"/>
              </a:rPr>
              <a:t>Negative concordance</a:t>
            </a:r>
            <a:endParaRPr lang="en-US" sz="1400">
              <a:solidFill>
                <a:srgbClr val="00B05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53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DCED-8031-297A-4D80-8900228A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ACLS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F602C-4C48-E957-52CA-D6507916D3C3}"/>
              </a:ext>
            </a:extLst>
          </p:cNvPr>
          <p:cNvSpPr txBox="1"/>
          <p:nvPr/>
        </p:nvSpPr>
        <p:spPr>
          <a:xfrm>
            <a:off x="8853713" y="3309257"/>
            <a:ext cx="3396343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u="sng" dirty="0">
                <a:cs typeface="Calibri"/>
              </a:rPr>
              <a:t>Cardioversion Rules:</a:t>
            </a:r>
          </a:p>
          <a:p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QRS narrow and regular: 50-100 J (aflutter)</a:t>
            </a:r>
          </a:p>
          <a:p>
            <a:r>
              <a:rPr lang="en-US" sz="1400" dirty="0">
                <a:cs typeface="Calibri"/>
              </a:rPr>
              <a:t>QRS narrow and irregular: 120-200 J (</a:t>
            </a:r>
            <a:r>
              <a:rPr lang="en-US" sz="1400" dirty="0" err="1">
                <a:cs typeface="Calibri"/>
              </a:rPr>
              <a:t>afib</a:t>
            </a:r>
            <a:r>
              <a:rPr lang="en-US" sz="1400" dirty="0">
                <a:cs typeface="Calibri"/>
              </a:rPr>
              <a:t>)</a:t>
            </a:r>
          </a:p>
          <a:p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QRS wide and regular: 100 J (~70% VT)</a:t>
            </a:r>
          </a:p>
          <a:p>
            <a:r>
              <a:rPr lang="en-US" sz="1400" dirty="0">
                <a:cs typeface="Calibri"/>
              </a:rPr>
              <a:t>QRS wide and irregular: Defibrillate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524B42-AF56-7343-04A5-4D783070E99E}"/>
              </a:ext>
            </a:extLst>
          </p:cNvPr>
          <p:cNvCxnSpPr/>
          <p:nvPr/>
        </p:nvCxnSpPr>
        <p:spPr>
          <a:xfrm flipV="1">
            <a:off x="6696075" y="1968045"/>
            <a:ext cx="1465943" cy="725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49EC47D6-8E07-6EE4-28CE-44CCD2BBA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557" y="292705"/>
            <a:ext cx="6305229" cy="6268886"/>
          </a:xfrm>
        </p:spPr>
      </p:pic>
    </p:spTree>
    <p:extLst>
      <p:ext uri="{BB962C8B-B14F-4D97-AF65-F5344CB8AC3E}">
        <p14:creationId xmlns:p14="http://schemas.microsoft.com/office/powerpoint/2010/main" val="2377081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Arrhythmias and Hypertensive Crises</vt:lpstr>
      <vt:lpstr>Arrhythmias in the ICU</vt:lpstr>
      <vt:lpstr>Tachyarrhythmias</vt:lpstr>
      <vt:lpstr>PowerPoint Presentation</vt:lpstr>
      <vt:lpstr>AVNRT</vt:lpstr>
      <vt:lpstr>Atrial fibrillation</vt:lpstr>
      <vt:lpstr>Atrial flutter</vt:lpstr>
      <vt:lpstr>Ventricular Tachycardia</vt:lpstr>
      <vt:lpstr>ACLS</vt:lpstr>
      <vt:lpstr>Bradyarrhythmias</vt:lpstr>
      <vt:lpstr>ACLS</vt:lpstr>
      <vt:lpstr>Hypertensive Crises</vt:lpstr>
      <vt:lpstr>Malignant Hypertension</vt:lpstr>
      <vt:lpstr>Hypertensive Encephalopathy</vt:lpstr>
      <vt:lpstr>Clinical Presentation</vt:lpstr>
      <vt:lpstr>Syndromes of Hypertensive Crisis</vt:lpstr>
      <vt:lpstr>Diagnosis</vt:lpstr>
      <vt:lpstr>Treatment – General Approach</vt:lpstr>
      <vt:lpstr>Treatment – Special Considerations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1091</cp:revision>
  <dcterms:created xsi:type="dcterms:W3CDTF">2023-05-08T06:51:35Z</dcterms:created>
  <dcterms:modified xsi:type="dcterms:W3CDTF">2023-05-10T16:34:21Z</dcterms:modified>
</cp:coreProperties>
</file>