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</p:sldMasterIdLst>
  <p:notesMasterIdLst>
    <p:notesMasterId r:id="rId25"/>
  </p:notesMasterIdLst>
  <p:sldIdLst>
    <p:sldId id="312" r:id="rId3"/>
    <p:sldId id="282" r:id="rId4"/>
    <p:sldId id="308" r:id="rId5"/>
    <p:sldId id="305" r:id="rId6"/>
    <p:sldId id="309" r:id="rId7"/>
    <p:sldId id="310" r:id="rId8"/>
    <p:sldId id="295" r:id="rId9"/>
    <p:sldId id="296" r:id="rId10"/>
    <p:sldId id="297" r:id="rId11"/>
    <p:sldId id="281" r:id="rId12"/>
    <p:sldId id="276" r:id="rId13"/>
    <p:sldId id="277" r:id="rId14"/>
    <p:sldId id="278" r:id="rId15"/>
    <p:sldId id="298" r:id="rId16"/>
    <p:sldId id="299" r:id="rId17"/>
    <p:sldId id="303" r:id="rId18"/>
    <p:sldId id="300" r:id="rId19"/>
    <p:sldId id="301" r:id="rId20"/>
    <p:sldId id="302" r:id="rId21"/>
    <p:sldId id="279" r:id="rId22"/>
    <p:sldId id="304" r:id="rId23"/>
    <p:sldId id="3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03FB3-493B-9E4D-A1EB-FB2D036CE31D}" v="21" dt="2023-04-26T04:22:44.090"/>
    <p1510:client id="{ECB2D30C-CE3F-64FD-880F-3E226B0DD5C4}" v="1667" dt="2023-05-01T04:42:54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2"/>
  </p:normalViewPr>
  <p:slideViewPr>
    <p:cSldViewPr snapToGrid="0">
      <p:cViewPr varScale="1">
        <p:scale>
          <a:sx n="112" d="100"/>
          <a:sy n="112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85665-6DC4-1D42-810C-D6B4A036A72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FDEF4-8F82-A040-82B3-59125C385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6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www.ahajournals.org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/10.1161/CIR.0000000000001076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FDEF4-8F82-A040-82B3-59125C3858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5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90F8-0E75-EE45-9195-7C8C89FF7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2290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 i="0">
                <a:solidFill>
                  <a:srgbClr val="075080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E6E5C-102E-4749-85B4-3A51E6A9D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196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6EAE1-6BFC-6446-943F-7F22DCAFF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908" y="478184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89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C03FDD6-46CC-1E49-A404-748D82D71DA3}"/>
              </a:ext>
            </a:extLst>
          </p:cNvPr>
          <p:cNvSpPr/>
          <p:nvPr userDrawn="1"/>
        </p:nvSpPr>
        <p:spPr>
          <a:xfrm rot="5400000" flipH="1">
            <a:off x="5917537" y="3050839"/>
            <a:ext cx="6435618" cy="1178705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6">
            <a:extLst>
              <a:ext uri="{FF2B5EF4-FFF2-40B4-BE49-F238E27FC236}">
                <a16:creationId xmlns:a16="http://schemas.microsoft.com/office/drawing/2014/main" id="{A7F42498-4621-B54F-9EBD-C43964478D69}"/>
              </a:ext>
            </a:extLst>
          </p:cNvPr>
          <p:cNvSpPr/>
          <p:nvPr userDrawn="1"/>
        </p:nvSpPr>
        <p:spPr>
          <a:xfrm rot="16200000" flipH="1">
            <a:off x="6295700" y="968701"/>
            <a:ext cx="6857999" cy="492060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3C119-1640-7042-BAAF-B3974CD2357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415770" y="358578"/>
            <a:ext cx="2398486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FC8228-0721-3D49-9065-94830BDB012D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415770" y="1708692"/>
            <a:ext cx="2398486" cy="2818831"/>
          </a:xfrm>
        </p:spPr>
        <p:txBody>
          <a:bodyPr>
            <a:normAutofit/>
          </a:bodyPr>
          <a:lstStyle>
            <a:lvl1pPr marL="514350" indent="-514350" algn="l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7197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EF59A923-87AF-BC41-899C-046E2E4ECA39}"/>
              </a:ext>
            </a:extLst>
          </p:cNvPr>
          <p:cNvSpPr/>
          <p:nvPr userDrawn="1"/>
        </p:nvSpPr>
        <p:spPr>
          <a:xfrm>
            <a:off x="3" y="5952931"/>
            <a:ext cx="6469934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35A7478-F98E-5340-9B3F-FC77A5F1010D}"/>
              </a:ext>
            </a:extLst>
          </p:cNvPr>
          <p:cNvSpPr/>
          <p:nvPr userDrawn="1"/>
        </p:nvSpPr>
        <p:spPr>
          <a:xfrm flipH="1">
            <a:off x="838200" y="5266044"/>
            <a:ext cx="11353798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8F49-57E6-8147-ACC7-3F388DBF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9702-A92D-E148-8665-93CE1B4D8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A496E-E8CF-AF40-A881-67122660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A107690-0D15-A744-A05B-0B3937F5878B}"/>
              </a:ext>
            </a:extLst>
          </p:cNvPr>
          <p:cNvSpPr/>
          <p:nvPr userDrawn="1"/>
        </p:nvSpPr>
        <p:spPr>
          <a:xfrm>
            <a:off x="3" y="5952931"/>
            <a:ext cx="6469934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04BBD68-2894-2D4F-B3C3-0E38EC727E17}"/>
              </a:ext>
            </a:extLst>
          </p:cNvPr>
          <p:cNvSpPr/>
          <p:nvPr userDrawn="1"/>
        </p:nvSpPr>
        <p:spPr>
          <a:xfrm flipH="1">
            <a:off x="838200" y="5266044"/>
            <a:ext cx="11353798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1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4E6A-B5CD-FE40-A081-B88F26AC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D1E6-A89B-2E44-8187-B274E988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1C3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655B7-8289-7D4E-8271-6E831DA8F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1B20-128F-5446-B212-69D8907B5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1C3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68F55-ED0D-2B40-87F7-3A66654A2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F6ED3C4-5304-8345-AA0F-FB19E9069AAE}"/>
              </a:ext>
            </a:extLst>
          </p:cNvPr>
          <p:cNvSpPr/>
          <p:nvPr userDrawn="1"/>
        </p:nvSpPr>
        <p:spPr>
          <a:xfrm>
            <a:off x="3" y="5952931"/>
            <a:ext cx="6469934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B9CF755-301C-C947-885A-BC9A41838C8F}"/>
              </a:ext>
            </a:extLst>
          </p:cNvPr>
          <p:cNvSpPr/>
          <p:nvPr userDrawn="1"/>
        </p:nvSpPr>
        <p:spPr>
          <a:xfrm flipH="1">
            <a:off x="838200" y="5266044"/>
            <a:ext cx="11353798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45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80CD386-E90E-674A-861A-C793C3A2E586}"/>
              </a:ext>
            </a:extLst>
          </p:cNvPr>
          <p:cNvSpPr/>
          <p:nvPr userDrawn="1"/>
        </p:nvSpPr>
        <p:spPr>
          <a:xfrm rot="10800000">
            <a:off x="5776982" y="1347986"/>
            <a:ext cx="642620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D53BCA90-8D6B-FA4F-89E9-A9903809BA95}"/>
              </a:ext>
            </a:extLst>
          </p:cNvPr>
          <p:cNvSpPr/>
          <p:nvPr userDrawn="1"/>
        </p:nvSpPr>
        <p:spPr>
          <a:xfrm rot="10800000" flipH="1">
            <a:off x="0" y="0"/>
            <a:ext cx="12215810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1AD52-EF37-3C46-B5D1-4AC37ABB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630B4-28E1-2440-8C71-824AA01B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10515600" cy="37724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86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4473916-2D7A-0F4F-8E76-2E3AA647ACEA}"/>
              </a:ext>
            </a:extLst>
          </p:cNvPr>
          <p:cNvSpPr/>
          <p:nvPr userDrawn="1"/>
        </p:nvSpPr>
        <p:spPr>
          <a:xfrm rot="10800000">
            <a:off x="5776982" y="1347986"/>
            <a:ext cx="642620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91DCBB71-AB08-BF40-A1EE-002F719092A2}"/>
              </a:ext>
            </a:extLst>
          </p:cNvPr>
          <p:cNvSpPr/>
          <p:nvPr userDrawn="1"/>
        </p:nvSpPr>
        <p:spPr>
          <a:xfrm rot="10800000" flipH="1">
            <a:off x="0" y="0"/>
            <a:ext cx="12215810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6F0901-4F92-8441-8D26-F74CC3F0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7A32D-F0A2-C547-84E2-1370140CF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3267"/>
            <a:ext cx="5181600" cy="4053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3FE6A3-4AEB-9B41-82EA-C579B5C04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3267"/>
            <a:ext cx="5181600" cy="40536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368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4A33-BA02-6D4B-955F-182C566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63FC-DD18-684D-8DB3-5D7E1BF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6D6DD-ECCB-034C-B0E3-E5043DB3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AEDBE93-2563-2345-91FE-0F6A4CAC9CE6}"/>
              </a:ext>
            </a:extLst>
          </p:cNvPr>
          <p:cNvSpPr/>
          <p:nvPr userDrawn="1"/>
        </p:nvSpPr>
        <p:spPr>
          <a:xfrm>
            <a:off x="2" y="5408162"/>
            <a:ext cx="10343321" cy="1454727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729290B-EDBD-2449-B2B6-12BE30164801}"/>
              </a:ext>
            </a:extLst>
          </p:cNvPr>
          <p:cNvSpPr/>
          <p:nvPr userDrawn="1"/>
        </p:nvSpPr>
        <p:spPr>
          <a:xfrm flipH="1">
            <a:off x="1848677" y="5408162"/>
            <a:ext cx="10343321" cy="1454727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0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117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D39-191C-7943-9763-9A6C6D2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B4284-9183-654F-B2C2-0FDC66E8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1C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2D09B-98DD-FC4A-93B6-9279D5D98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908" y="478184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41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6A8F002-6A00-D946-9DF2-8F69CB188FDD}"/>
              </a:ext>
            </a:extLst>
          </p:cNvPr>
          <p:cNvSpPr/>
          <p:nvPr userDrawn="1"/>
        </p:nvSpPr>
        <p:spPr>
          <a:xfrm flipH="1">
            <a:off x="4552335" y="4749342"/>
            <a:ext cx="7639662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096" y="2361743"/>
            <a:ext cx="7242313" cy="2387600"/>
          </a:xfrm>
        </p:spPr>
        <p:txBody>
          <a:bodyPr anchor="b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96" y="4841418"/>
            <a:ext cx="724231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19222-797D-3444-BEBD-19A71FCFA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19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76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091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76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6DDB9D4-EBB3-0141-A850-F32AA8F8DFC7}"/>
              </a:ext>
            </a:extLst>
          </p:cNvPr>
          <p:cNvSpPr/>
          <p:nvPr userDrawn="1"/>
        </p:nvSpPr>
        <p:spPr>
          <a:xfrm flipH="1">
            <a:off x="4552335" y="4749342"/>
            <a:ext cx="7639662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7D97B-661A-CF41-AA7F-3FA954A55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19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1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15" y="354037"/>
            <a:ext cx="6937889" cy="2387600"/>
          </a:xfrm>
        </p:spPr>
        <p:txBody>
          <a:bodyPr anchor="b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315" y="2833712"/>
            <a:ext cx="6937889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4EDF6D2-2AD9-1341-A0D2-16070966B4BA}"/>
              </a:ext>
            </a:extLst>
          </p:cNvPr>
          <p:cNvSpPr/>
          <p:nvPr userDrawn="1"/>
        </p:nvSpPr>
        <p:spPr>
          <a:xfrm flipH="1">
            <a:off x="4552335" y="4749342"/>
            <a:ext cx="7639662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615FE-BD43-DF4A-A7AA-9C130B051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19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03" y="367748"/>
            <a:ext cx="5900532" cy="3924395"/>
          </a:xfrm>
        </p:spPr>
        <p:txBody>
          <a:bodyPr anchor="b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04" y="4442790"/>
            <a:ext cx="5764696" cy="159718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F049771-8B7E-E74D-8CB7-011F382C193C}"/>
              </a:ext>
            </a:extLst>
          </p:cNvPr>
          <p:cNvSpPr/>
          <p:nvPr userDrawn="1"/>
        </p:nvSpPr>
        <p:spPr>
          <a:xfrm flipH="1">
            <a:off x="4552335" y="4749342"/>
            <a:ext cx="7639662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C4FB1-C30D-CD4D-9237-C180D94D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19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9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B6A732D-881A-7245-B421-BF02E6DE2CB7}"/>
              </a:ext>
            </a:extLst>
          </p:cNvPr>
          <p:cNvSpPr/>
          <p:nvPr userDrawn="1"/>
        </p:nvSpPr>
        <p:spPr>
          <a:xfrm rot="10800000">
            <a:off x="830424" y="1558212"/>
            <a:ext cx="11361576" cy="909958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0800000" flipH="1">
            <a:off x="0" y="-4890"/>
            <a:ext cx="12194860" cy="3139975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58" y="502749"/>
            <a:ext cx="10838265" cy="105546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759" y="1799914"/>
            <a:ext cx="5430054" cy="1195213"/>
          </a:xfrm>
        </p:spPr>
        <p:txBody>
          <a:bodyPr/>
          <a:lstStyle>
            <a:lvl1pPr marL="0" indent="0">
              <a:buNone/>
              <a:defRPr sz="2400">
                <a:solidFill>
                  <a:srgbClr val="81C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42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6200000" flipH="1">
            <a:off x="3615193" y="-3615190"/>
            <a:ext cx="4961615" cy="12192001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780" y="198713"/>
            <a:ext cx="6543245" cy="1861582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971" y="2129542"/>
            <a:ext cx="5430054" cy="1299458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7508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55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85" y="2818040"/>
            <a:ext cx="23984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6968" y="1784187"/>
            <a:ext cx="5519057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A24622C3-5E9E-D346-8F96-1E0DE9C25970}"/>
              </a:ext>
            </a:extLst>
          </p:cNvPr>
          <p:cNvSpPr/>
          <p:nvPr userDrawn="1"/>
        </p:nvSpPr>
        <p:spPr>
          <a:xfrm flipV="1">
            <a:off x="3972104" y="2353760"/>
            <a:ext cx="1" cy="2254121"/>
          </a:xfrm>
          <a:prstGeom prst="line">
            <a:avLst/>
          </a:prstGeom>
          <a:ln w="34925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98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58C-8C43-EE4D-A797-642333E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BD9BE-FA1C-BB4E-B654-BE0EC2DB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87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75080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7" r:id="rId2"/>
    <p:sldLayoutId id="2147483698" r:id="rId3"/>
    <p:sldLayoutId id="2147483710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ingthesru.com/blog/annals-of-b-pod/december-2016/air-case/intra-aortic-balloon-pump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EF1123-C4E4-E39C-DFB3-20CC6B29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647" y="2973219"/>
            <a:ext cx="5764696" cy="25660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400" dirty="0">
                <a:latin typeface="Proxima Nova"/>
              </a:rPr>
              <a:t>Cardiogenic Shock</a:t>
            </a:r>
            <a:endParaRPr lang="en-US" sz="3400"/>
          </a:p>
          <a:p>
            <a:pPr algn="ctr"/>
            <a:r>
              <a:rPr lang="en-US" sz="3400" dirty="0">
                <a:latin typeface="Proxima Nova"/>
              </a:rPr>
              <a:t>and</a:t>
            </a:r>
          </a:p>
          <a:p>
            <a:pPr algn="ctr"/>
            <a:r>
              <a:rPr lang="en-US" sz="3400" dirty="0">
                <a:latin typeface="Proxima Nova"/>
              </a:rPr>
              <a:t>Mechanical Circulatory Support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ECB0F9F-C5A1-64F7-FAA7-79EE5CC45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343" y="597354"/>
            <a:ext cx="5540828" cy="4574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6A959-D529-398C-DB5C-62A0906BC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959" y="454832"/>
            <a:ext cx="7685789" cy="17799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075080"/>
                </a:solidFill>
                <a:latin typeface="Proxima Nova"/>
              </a:rPr>
              <a:t>ICU CURRICULUM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71989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720D-3354-B07A-749F-BB9F243F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The Types - Simple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76E66-366F-4955-6356-97734B07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FF0000"/>
                </a:solidFill>
                <a:latin typeface="Proxima Nova"/>
                <a:cs typeface="Arial"/>
              </a:rPr>
              <a:t>Intra-Aortic Balloon Pump (IABP)</a:t>
            </a:r>
            <a:endParaRPr lang="en-US" sz="2200" dirty="0">
              <a:solidFill>
                <a:srgbClr val="FF0000"/>
              </a:solidFill>
              <a:latin typeface="Proxima Nova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200" b="1" err="1">
                <a:solidFill>
                  <a:srgbClr val="FF0000"/>
                </a:solidFill>
                <a:latin typeface="Proxima Nova"/>
                <a:cs typeface="Arial"/>
              </a:rPr>
              <a:t>Impella</a:t>
            </a:r>
            <a:endParaRPr lang="en-US" sz="2200" b="1" dirty="0" err="1">
              <a:solidFill>
                <a:srgbClr val="FF0000"/>
              </a:solidFill>
              <a:latin typeface="Proxima Nova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Proxima Nova"/>
                <a:cs typeface="Arial"/>
              </a:rPr>
              <a:t>ECMO</a:t>
            </a:r>
          </a:p>
          <a:p>
            <a:pPr>
              <a:lnSpc>
                <a:spcPct val="100000"/>
              </a:lnSpc>
            </a:pPr>
            <a:r>
              <a:rPr lang="en-US" sz="2200" err="1">
                <a:solidFill>
                  <a:srgbClr val="262626"/>
                </a:solidFill>
                <a:latin typeface="Proxima Nova"/>
                <a:cs typeface="Arial"/>
              </a:rPr>
              <a:t>TandemHeart</a:t>
            </a:r>
            <a:endParaRPr lang="en-US" sz="2200">
              <a:solidFill>
                <a:srgbClr val="262626"/>
              </a:solidFill>
              <a:latin typeface="Proxima Nova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Proxima Nova"/>
                <a:cs typeface="Arial"/>
              </a:rPr>
              <a:t>Total Artificial Heart (TAH), Jarvik</a:t>
            </a:r>
          </a:p>
          <a:p>
            <a:pPr>
              <a:lnSpc>
                <a:spcPct val="100000"/>
              </a:lnSpc>
            </a:pPr>
            <a:r>
              <a:rPr lang="en-US" sz="2200" err="1">
                <a:latin typeface="Proxima Nova"/>
                <a:cs typeface="Arial"/>
              </a:rPr>
              <a:t>Centrimag</a:t>
            </a:r>
            <a:r>
              <a:rPr lang="en-US" sz="2200" dirty="0">
                <a:latin typeface="Proxima Nova"/>
                <a:cs typeface="Arial"/>
              </a:rPr>
              <a:t> - temporary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Proxima Nova"/>
                <a:cs typeface="Arial"/>
              </a:rPr>
              <a:t>Heartmate - durable</a:t>
            </a:r>
            <a:endParaRPr lang="en-US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18850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E440E9BA-9F33-3C0B-AE1E-60DADD61D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12" y="199367"/>
            <a:ext cx="10499784" cy="666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AA8F2-DF04-9E4A-8B66-A19F314B67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2050" name="Picture 2" descr="Bioengineering | Free Full-Text | Cardiac Assist Devices: Early Concepts,  Current Technologies, and Future Innovations">
            <a:extLst>
              <a:ext uri="{FF2B5EF4-FFF2-40B4-BE49-F238E27FC236}">
                <a16:creationId xmlns:a16="http://schemas.microsoft.com/office/drawing/2014/main" id="{B94C8C84-1730-9C8D-5F7D-328C7369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75" y="214766"/>
            <a:ext cx="7951470" cy="66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51BAAF79-473D-035D-4B5C-C77DEC67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" y="208714"/>
            <a:ext cx="4288764" cy="65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A24153-8383-2847-8737-7E1783DF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/>
          <a:lstStyle/>
          <a:p>
            <a:r>
              <a:rPr lang="en-US" dirty="0">
                <a:latin typeface="Proxima Nova"/>
              </a:rPr>
              <a:t>RV Support (not discussed)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0B2638-493D-4844-8FD3-FF1076DDDB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Content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AA8F2-DF04-9E4A-8B66-A19F314B67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3074" name="Picture 2" descr="Mechanical Circulatory Support Devices for Acute Right Ventricular Failure  | Circulation">
            <a:extLst>
              <a:ext uri="{FF2B5EF4-FFF2-40B4-BE49-F238E27FC236}">
                <a16:creationId xmlns:a16="http://schemas.microsoft.com/office/drawing/2014/main" id="{0649D8B8-F1FE-4DD0-A16C-319862DD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121920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8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954D-A97D-F103-38B3-F5DBCDC0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Intra-aortic balloon pump (IABP)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CEAE-7260-EF90-CAA9-9F0154258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200"/>
            <a:ext cx="8255759" cy="3941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  <a:latin typeface="Proxima Nova"/>
                <a:cs typeface="Arial"/>
              </a:rPr>
              <a:t>The most commonly used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  <a:latin typeface="Proxima Nova"/>
                <a:cs typeface="Arial"/>
              </a:rPr>
              <a:t>2 parts: Balloon and control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  <a:latin typeface="Proxima Nova"/>
                <a:cs typeface="Arial"/>
              </a:rPr>
              <a:t>7.5 Fr – 8Fr (Slightly bigger than a triple lumen CVC, 7Fr)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  <a:latin typeface="Proxima Nova"/>
                <a:cs typeface="Arial"/>
              </a:rPr>
              <a:t>Filled with helium – low weight, easy to pump in and out. Absorbs into blood quickly in case of rupture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  <a:latin typeface="Proxima Nova"/>
                <a:cs typeface="Arial"/>
              </a:rPr>
              <a:t>Principle of </a:t>
            </a:r>
            <a:r>
              <a:rPr lang="en-US" sz="2400" err="1">
                <a:solidFill>
                  <a:srgbClr val="262626"/>
                </a:solidFill>
                <a:latin typeface="Proxima Nova"/>
                <a:cs typeface="Arial"/>
              </a:rPr>
              <a:t>counterpulsation</a:t>
            </a:r>
            <a:r>
              <a:rPr lang="en-US" sz="2400" dirty="0">
                <a:solidFill>
                  <a:srgbClr val="262626"/>
                </a:solidFill>
                <a:latin typeface="Proxima Nova"/>
                <a:cs typeface="Arial"/>
              </a:rPr>
              <a:t>: 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Proxima Nova"/>
                <a:cs typeface="Arial"/>
              </a:rPr>
              <a:t>Balloon goes up in diastole. Balloon goes down in systole</a:t>
            </a:r>
            <a:endParaRPr lang="en-US" sz="2000">
              <a:latin typeface="Proxima Nova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Proxima Nova"/>
                <a:cs typeface="Arial"/>
              </a:rPr>
              <a:t>Up in T-wave, Down in R wave</a:t>
            </a:r>
            <a:endParaRPr lang="en-US" dirty="0">
              <a:latin typeface="Proxima Nova"/>
            </a:endParaRPr>
          </a:p>
        </p:txBody>
      </p:sp>
      <p:pic>
        <p:nvPicPr>
          <p:cNvPr id="5" name="Picture 10" descr="Diagram&#10;&#10;Description automatically generated">
            <a:extLst>
              <a:ext uri="{FF2B5EF4-FFF2-40B4-BE49-F238E27FC236}">
                <a16:creationId xmlns:a16="http://schemas.microsoft.com/office/drawing/2014/main" id="{05F33FB4-EC3E-62C4-661B-5ACF7FC48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30" b="3574"/>
          <a:stretch/>
        </p:blipFill>
        <p:spPr>
          <a:xfrm>
            <a:off x="9988213" y="72267"/>
            <a:ext cx="1989333" cy="64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8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7885-7CEB-CED3-3E3A-CEDDFFD4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1" y="163842"/>
            <a:ext cx="10515600" cy="1325563"/>
          </a:xfrm>
        </p:spPr>
        <p:txBody>
          <a:bodyPr/>
          <a:lstStyle/>
          <a:p>
            <a:r>
              <a:rPr lang="en-US" dirty="0" err="1">
                <a:latin typeface="Proxima Nova"/>
              </a:rPr>
              <a:t>Counterpulsation</a:t>
            </a:r>
            <a:r>
              <a:rPr lang="en-US" dirty="0">
                <a:latin typeface="Proxima Nova"/>
              </a:rPr>
              <a:t> of IABP – The Good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10C1BB1-50A6-45D1-38CF-9A4225473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83175" y="1556948"/>
            <a:ext cx="6059262" cy="5212193"/>
          </a:xfrm>
          <a:prstGeom prst="rect">
            <a:avLst/>
          </a:prstGeom>
        </p:spPr>
      </p:pic>
      <p:pic>
        <p:nvPicPr>
          <p:cNvPr id="6" name="Picture 6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518A6BE1-387C-B4EA-D522-378DEB5D95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51" t="5894" r="11148" b="11591"/>
          <a:stretch/>
        </p:blipFill>
        <p:spPr>
          <a:xfrm>
            <a:off x="8627" y="1557607"/>
            <a:ext cx="5890469" cy="3017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4EDD5-A2A0-2A6F-4BB7-DA2E0C4F210F}"/>
              </a:ext>
            </a:extLst>
          </p:cNvPr>
          <p:cNvSpPr txBox="1"/>
          <p:nvPr/>
        </p:nvSpPr>
        <p:spPr>
          <a:xfrm>
            <a:off x="143773" y="4823603"/>
            <a:ext cx="288984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Proxima Nova"/>
              </a:rPr>
              <a:t>Balloon </a:t>
            </a:r>
            <a:r>
              <a:rPr lang="en-US" sz="1600" b="1" dirty="0">
                <a:latin typeface="Proxima Nova"/>
              </a:rPr>
              <a:t>inflates</a:t>
            </a:r>
            <a:r>
              <a:rPr lang="en-US" sz="1600" dirty="0">
                <a:latin typeface="Proxima Nova"/>
              </a:rPr>
              <a:t> in diastole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Proxima Nova"/>
              </a:rPr>
              <a:t>Augmentation of diastolic pressure</a:t>
            </a: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Proxima Nova"/>
              </a:rPr>
              <a:t>Increases coronary perfusion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04BFE-4D40-4A1C-4129-ED54E45C15B1}"/>
              </a:ext>
            </a:extLst>
          </p:cNvPr>
          <p:cNvSpPr txBox="1"/>
          <p:nvPr/>
        </p:nvSpPr>
        <p:spPr>
          <a:xfrm>
            <a:off x="3148640" y="4823602"/>
            <a:ext cx="2832338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Proxima Nova"/>
              </a:rPr>
              <a:t>Balloon </a:t>
            </a:r>
            <a:r>
              <a:rPr lang="en-US" sz="1600" b="1" dirty="0">
                <a:latin typeface="Proxima Nova"/>
              </a:rPr>
              <a:t>deflates</a:t>
            </a:r>
            <a:r>
              <a:rPr lang="en-US" sz="1600" dirty="0">
                <a:latin typeface="Proxima Nova"/>
              </a:rPr>
              <a:t> in systole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Proxima Nova"/>
                <a:cs typeface="Calibri"/>
              </a:rPr>
              <a:t>Decreases afterload, myocardial consumption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Proxima Nova"/>
                <a:cs typeface="Calibri"/>
              </a:rPr>
              <a:t>Increases CO (</a:t>
            </a:r>
            <a:r>
              <a:rPr lang="en-US" sz="1600" b="1" dirty="0">
                <a:latin typeface="Proxima Nova"/>
                <a:cs typeface="Calibri"/>
              </a:rPr>
              <a:t>0.5-1L</a:t>
            </a:r>
            <a:r>
              <a:rPr lang="en-US" sz="1600" dirty="0">
                <a:latin typeface="Proxima Nova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Proxima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92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F2B2-6EE0-CEBC-FA21-9466541B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The Bad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C586-CB14-146E-1B1A-565796D7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8977489" cy="37724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Contraindications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Aortic Regurgitation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Severe PAD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Aortic Dissection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262626"/>
                </a:solidFill>
                <a:latin typeface="Arial"/>
                <a:cs typeface="Arial"/>
              </a:rPr>
              <a:t>Complications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Thrombocytopenia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Immobility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Vascular issues/Stroke/Bowel Ischemia/AKI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262626"/>
                </a:solidFill>
                <a:latin typeface="Arial"/>
                <a:cs typeface="Arial"/>
              </a:rPr>
              <a:t>Balloon Rupture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337BE-17CA-1E7C-3653-77C0C7B96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681" y="1801303"/>
            <a:ext cx="3897257" cy="287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4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3909-6719-9060-B689-0D2A7F73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The </a:t>
            </a:r>
            <a:r>
              <a:rPr lang="en-US" dirty="0" err="1">
                <a:latin typeface="Proxima Nova"/>
              </a:rPr>
              <a:t>Impella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1C82-6A29-A3E3-5354-58878406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79" y="2430090"/>
            <a:ext cx="7021902" cy="3772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err="1">
                <a:solidFill>
                  <a:srgbClr val="262626"/>
                </a:solidFill>
                <a:latin typeface="Proxima Nova"/>
                <a:cs typeface="Arial"/>
              </a:rPr>
              <a:t>Microaxial</a:t>
            </a:r>
            <a:r>
              <a:rPr lang="en-US" sz="2200" dirty="0">
                <a:solidFill>
                  <a:srgbClr val="262626"/>
                </a:solidFill>
                <a:latin typeface="Proxima Nova"/>
                <a:cs typeface="Arial"/>
              </a:rPr>
              <a:t> motor – Archimedes Screw Pump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Proxima Nova"/>
                <a:cs typeface="Arial"/>
              </a:rPr>
              <a:t>2.5 (12F), CP (14F), 5.0/5.5 (21F)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Proxima Nova"/>
                <a:cs typeface="Arial"/>
              </a:rPr>
              <a:t>Pigtail on one side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Proxima Nova"/>
                <a:cs typeface="Arial"/>
              </a:rPr>
              <a:t>Protects the positioning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Proxima Nova"/>
                <a:cs typeface="Arial"/>
              </a:rPr>
              <a:t>Purge solution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Proxima Nova"/>
                <a:cs typeface="Arial"/>
              </a:rPr>
              <a:t>D20, D10?, D5, Heparin, Bicarbonate</a:t>
            </a:r>
            <a:endParaRPr lang="en-US" sz="2200" dirty="0">
              <a:latin typeface="Proxima Nova"/>
            </a:endParaRPr>
          </a:p>
        </p:txBody>
      </p:sp>
      <p:pic>
        <p:nvPicPr>
          <p:cNvPr id="5" name="Picture 2" descr="Archimedes screw Images, Stock Photos &amp; Vectors | Shutterstock">
            <a:extLst>
              <a:ext uri="{FF2B5EF4-FFF2-40B4-BE49-F238E27FC236}">
                <a16:creationId xmlns:a16="http://schemas.microsoft.com/office/drawing/2014/main" id="{E3D34037-1939-31A5-313C-C5A991C7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66" y="119126"/>
            <a:ext cx="3251639" cy="17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iagram&#10;&#10;Description automatically generated">
            <a:extLst>
              <a:ext uri="{FF2B5EF4-FFF2-40B4-BE49-F238E27FC236}">
                <a16:creationId xmlns:a16="http://schemas.microsoft.com/office/drawing/2014/main" id="{F8C3D647-5CB2-562E-28D4-9C7534B8D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68" r="49931" b="4207"/>
          <a:stretch/>
        </p:blipFill>
        <p:spPr>
          <a:xfrm>
            <a:off x="9425798" y="120292"/>
            <a:ext cx="2639335" cy="63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1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D3B7-B4D9-208B-6A4E-58B60B5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The </a:t>
            </a:r>
            <a:r>
              <a:rPr lang="en-US" dirty="0" err="1">
                <a:latin typeface="Proxima Nova"/>
              </a:rPr>
              <a:t>Impella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C9929-3ADF-EA89-CF82-DA074811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06" y="2081042"/>
            <a:ext cx="3024999" cy="3204525"/>
          </a:xfr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Proxima Nova"/>
                <a:cs typeface="Arial"/>
              </a:rPr>
              <a:t>Unloads LV, non-pulsatile flow into the aorta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Proxima Nova"/>
                <a:cs typeface="Arial"/>
              </a:rPr>
              <a:t>CO: 2 to potentially 5.5L (CP maxing around 4L/min)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Proxima Nova"/>
                <a:cs typeface="Arial"/>
              </a:rPr>
              <a:t>Reduces wall stress and unloads more than IABP</a:t>
            </a:r>
            <a:endParaRPr lang="en-US" sz="2000" dirty="0">
              <a:latin typeface="Proxima Nova"/>
            </a:endParaRPr>
          </a:p>
        </p:txBody>
      </p:sp>
      <p:pic>
        <p:nvPicPr>
          <p:cNvPr id="4" name="Graphic 4" descr="Caret Left with solid fill">
            <a:extLst>
              <a:ext uri="{FF2B5EF4-FFF2-40B4-BE49-F238E27FC236}">
                <a16:creationId xmlns:a16="http://schemas.microsoft.com/office/drawing/2014/main" id="{BC035F3E-CD94-3C6C-BABB-C1866581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9272" y="1476556"/>
            <a:ext cx="1784229" cy="2122097"/>
          </a:xfrm>
          <a:prstGeom prst="rect">
            <a:avLst/>
          </a:prstGeom>
        </p:spPr>
      </p:pic>
      <p:pic>
        <p:nvPicPr>
          <p:cNvPr id="5" name="Graphic 5" descr="Caret Right with solid fill">
            <a:extLst>
              <a:ext uri="{FF2B5EF4-FFF2-40B4-BE49-F238E27FC236}">
                <a16:creationId xmlns:a16="http://schemas.microsoft.com/office/drawing/2014/main" id="{B6070101-8FB2-A67C-BC82-4C5589743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6573" y="4797724"/>
            <a:ext cx="1647645" cy="1374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8AB34-8069-EE88-E548-B670C3514D68}"/>
              </a:ext>
            </a:extLst>
          </p:cNvPr>
          <p:cNvSpPr txBox="1"/>
          <p:nvPr/>
        </p:nvSpPr>
        <p:spPr>
          <a:xfrm>
            <a:off x="3795623" y="2091905"/>
            <a:ext cx="934528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Dreaming Outloud Pro"/>
                <a:cs typeface="Calibri"/>
              </a:rPr>
              <a:t>The Good</a:t>
            </a:r>
            <a:endParaRPr lang="en-US" sz="2600">
              <a:solidFill>
                <a:srgbClr val="00B050"/>
              </a:solidFill>
              <a:latin typeface="Dreaming Outloud Pro"/>
              <a:cs typeface="Dreaming Outloud Pro"/>
            </a:endParaRP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19914A56-DA3F-3F11-2102-7EFE89058E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74" r="22913" b="-146"/>
          <a:stretch/>
        </p:blipFill>
        <p:spPr>
          <a:xfrm>
            <a:off x="4590691" y="1718841"/>
            <a:ext cx="3018737" cy="4096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82F4FB-F2A1-B3DB-3CB5-68B20A071C00}"/>
              </a:ext>
            </a:extLst>
          </p:cNvPr>
          <p:cNvSpPr txBox="1"/>
          <p:nvPr/>
        </p:nvSpPr>
        <p:spPr>
          <a:xfrm>
            <a:off x="7116793" y="5039263"/>
            <a:ext cx="819509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Dreaming Outloud Pro"/>
                <a:cs typeface="Calibri"/>
              </a:rPr>
              <a:t>The Bad</a:t>
            </a:r>
            <a:endParaRPr lang="en-US" sz="2600">
              <a:solidFill>
                <a:srgbClr val="C00000"/>
              </a:solidFill>
              <a:latin typeface="Dreaming Outloud Pro"/>
              <a:cs typeface="Dreaming Outloud Pro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F1C0B5-A6C2-C6C7-B466-F0873742EF8C}"/>
              </a:ext>
            </a:extLst>
          </p:cNvPr>
          <p:cNvSpPr txBox="1">
            <a:spLocks/>
          </p:cNvSpPr>
          <p:nvPr/>
        </p:nvSpPr>
        <p:spPr>
          <a:xfrm>
            <a:off x="8601016" y="2467475"/>
            <a:ext cx="3278998" cy="4233302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Proxima Nova"/>
                <a:cs typeface="Arial"/>
              </a:rPr>
              <a:t>Contraindications: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Proxima Nova"/>
                <a:cs typeface="Arial"/>
              </a:rPr>
              <a:t>Mechanical aortic valve</a:t>
            </a:r>
            <a:endParaRPr lang="en-US" sz="1800">
              <a:solidFill>
                <a:srgbClr val="262626"/>
              </a:solidFill>
              <a:cs typeface="Arial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Proxima Nova"/>
                <a:cs typeface="Arial"/>
              </a:rPr>
              <a:t>LV thrombus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Proxima Nova"/>
                <a:cs typeface="Arial"/>
              </a:rPr>
              <a:t>Aortic regurgitation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Proxima Nova"/>
                <a:cs typeface="Arial"/>
              </a:rPr>
              <a:t>Severe AS* (relative unless valve can be crossed with wire)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Proxima Nova"/>
                <a:cs typeface="Arial"/>
              </a:rPr>
              <a:t>Aortic dissection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Proxima Nova"/>
                <a:cs typeface="Arial"/>
              </a:rPr>
              <a:t>Complications: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Proxima Nova"/>
                <a:cs typeface="Arial"/>
              </a:rPr>
              <a:t>Bleeding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Proxima Nova"/>
                <a:cs typeface="Arial"/>
              </a:rPr>
              <a:t>Hemolysis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Proxima Nova"/>
                <a:cs typeface="Arial"/>
              </a:rPr>
              <a:t>Thrombosis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Proxima Nova"/>
                <a:cs typeface="Arial"/>
              </a:rPr>
              <a:t>Limb ischemia</a:t>
            </a:r>
          </a:p>
          <a:p>
            <a:pPr lvl="1">
              <a:lnSpc>
                <a:spcPct val="100000"/>
              </a:lnSpc>
            </a:pPr>
            <a:endParaRPr lang="en-US" sz="1600" dirty="0">
              <a:solidFill>
                <a:srgbClr val="262626"/>
              </a:solidFill>
              <a:latin typeface="Proxima Nov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87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7874-9630-596A-92AE-67101944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MCS Devices and Cardiac Flow</a:t>
            </a:r>
            <a:endParaRPr lang="en-US" dirty="0"/>
          </a:p>
        </p:txBody>
      </p:sp>
      <p:pic>
        <p:nvPicPr>
          <p:cNvPr id="6" name="Picture 6" descr="Timeline&#10;&#10;Description automatically generated">
            <a:extLst>
              <a:ext uri="{FF2B5EF4-FFF2-40B4-BE49-F238E27FC236}">
                <a16:creationId xmlns:a16="http://schemas.microsoft.com/office/drawing/2014/main" id="{3FBE166A-0E87-09D7-AD93-D8FC80676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732" y="2094353"/>
            <a:ext cx="11056760" cy="3884788"/>
          </a:xfrm>
        </p:spPr>
      </p:pic>
    </p:spTree>
    <p:extLst>
      <p:ext uri="{BB962C8B-B14F-4D97-AF65-F5344CB8AC3E}">
        <p14:creationId xmlns:p14="http://schemas.microsoft.com/office/powerpoint/2010/main" val="154369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844B-1DD9-9C9A-C57C-9A0F131D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13" y="384789"/>
            <a:ext cx="10515600" cy="1325563"/>
          </a:xfrm>
        </p:spPr>
        <p:txBody>
          <a:bodyPr/>
          <a:lstStyle/>
          <a:p>
            <a:r>
              <a:rPr lang="en-US" dirty="0">
                <a:latin typeface="Proxima Nova"/>
              </a:rPr>
              <a:t>Definition of Cardiogenic Shock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E738-A31B-1F98-B4D4-ADF2CB4E6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30" y="2193140"/>
            <a:ext cx="5737122" cy="39838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Cardiac dysfunction with an inability of the LV to maintain an adequate cardiac output (CI &lt;2.2) despite normal to elevated pre-load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PCWP &gt;15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SBP &lt; 90 mmHg for &gt;30 min or catecholamines required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Impaired organ perfusion: 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Arial"/>
                <a:cs typeface="Arial"/>
              </a:rPr>
              <a:t>AMS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Arial"/>
                <a:cs typeface="Arial"/>
              </a:rPr>
              <a:t>UOP &lt;30 mL/h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Arial"/>
                <a:cs typeface="Arial"/>
              </a:rPr>
              <a:t>Cold/clammy extremities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rgbClr val="262626"/>
                </a:solidFill>
                <a:latin typeface="Arial"/>
                <a:cs typeface="Arial"/>
              </a:rPr>
              <a:t>Lactic acid &gt; 2</a:t>
            </a:r>
          </a:p>
          <a:p>
            <a:endParaRPr lang="en-US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5A1FD31-CF34-9B5B-A820-923845BD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814" y="1488097"/>
            <a:ext cx="5407741" cy="498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3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A24153-8383-2847-8737-7E1783DF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" y="63201"/>
            <a:ext cx="4132052" cy="18503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Proxima Nova"/>
              </a:rPr>
              <a:t>Mechanical Support is a bridge to somewhere...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AA8F2-DF04-9E4A-8B66-A19F314B67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4098" name="Picture 2" descr="Escalating and De-escalating Temporary Mechanical Circulatory Support in  Cardiogenic Shock: A Scientific Statement From the American Heart  Association | Circulation">
            <a:extLst>
              <a:ext uri="{FF2B5EF4-FFF2-40B4-BE49-F238E27FC236}">
                <a16:creationId xmlns:a16="http://schemas.microsoft.com/office/drawing/2014/main" id="{57B08021-F5B3-B550-F76C-566E62301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0"/>
            <a:ext cx="806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E16FED-240E-65FD-22B2-2BE907471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5177790"/>
            <a:ext cx="6362700" cy="799858"/>
          </a:xfrm>
          <a:prstGeom prst="rect">
            <a:avLst/>
          </a:prstGeom>
        </p:spPr>
      </p:pic>
      <p:pic>
        <p:nvPicPr>
          <p:cNvPr id="8" name="Graphic 8" descr="Bridge scene with solid fill">
            <a:extLst>
              <a:ext uri="{FF2B5EF4-FFF2-40B4-BE49-F238E27FC236}">
                <a16:creationId xmlns:a16="http://schemas.microsoft.com/office/drawing/2014/main" id="{97A56F60-FBAD-4533-C16E-5CA241DF8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253" y="1879123"/>
            <a:ext cx="2265870" cy="22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07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1D80-33EA-13A3-2A68-F3EAC8A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Guidelines</a:t>
            </a:r>
            <a:endParaRPr lang="en-US" dirty="0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F5721204-4251-1661-A2EC-4F6946C8A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51" y="2529949"/>
            <a:ext cx="5143500" cy="3496289"/>
          </a:xfr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36D42FD0-B686-8F56-773E-58766BECC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68" y="2530438"/>
            <a:ext cx="5338915" cy="3498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F88140-3A53-515E-8B9D-7D06B6195ED1}"/>
              </a:ext>
            </a:extLst>
          </p:cNvPr>
          <p:cNvSpPr txBox="1"/>
          <p:nvPr/>
        </p:nvSpPr>
        <p:spPr>
          <a:xfrm>
            <a:off x="2482645" y="1971367"/>
            <a:ext cx="14551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Calibri"/>
              </a:rPr>
              <a:t>ACC/AHA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720B3-6BDF-F7AC-C77E-06977A2BEA95}"/>
              </a:ext>
            </a:extLst>
          </p:cNvPr>
          <p:cNvSpPr txBox="1"/>
          <p:nvPr/>
        </p:nvSpPr>
        <p:spPr>
          <a:xfrm>
            <a:off x="8534398" y="1971367"/>
            <a:ext cx="7472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cs typeface="Calibri"/>
              </a:rPr>
              <a:t>ESC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2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7313-63E4-38B3-83AF-89959E4C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Timing: Door to Unload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2423D5-4F97-1426-8BE9-3701C3C18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613" y="1909234"/>
            <a:ext cx="7297345" cy="4284058"/>
          </a:xfr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7071A2-B060-192F-1BDB-EF526972A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5075"/>
            <a:ext cx="4865913" cy="29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2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850C-29E8-3FF1-BBE7-73F18547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Cardiogenic Shock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736B0-60C9-5A03-3F63-C873C458F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9522542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roxima Nova"/>
              </a:rPr>
              <a:t>Cardiogenic shock is most commonly caused by AMI (AMI-CS) or acute decompensated HF (HF-CS).</a:t>
            </a:r>
          </a:p>
          <a:p>
            <a:r>
              <a:rPr lang="en-US" dirty="0">
                <a:latin typeface="Proxima Nova"/>
              </a:rPr>
              <a:t>There are different classifications of CS based on the cause (Killip class, NYHA, INTERMACS)</a:t>
            </a:r>
          </a:p>
        </p:txBody>
      </p:sp>
      <p:pic>
        <p:nvPicPr>
          <p:cNvPr id="4" name="Graphic 4" descr="Heart organ outline">
            <a:extLst>
              <a:ext uri="{FF2B5EF4-FFF2-40B4-BE49-F238E27FC236}">
                <a16:creationId xmlns:a16="http://schemas.microsoft.com/office/drawing/2014/main" id="{D70BD33D-6D61-8166-D4C8-87AD68CCA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6783" y="4291606"/>
            <a:ext cx="2015612" cy="20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8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102F-35C7-34E5-A41B-A45A902E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Heart Failure Severity after Acute MI</a:t>
            </a:r>
            <a:endParaRPr lang="en-US" dirty="0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971BD5CA-58C4-20CA-970C-C87AF9FED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071" y="1909499"/>
            <a:ext cx="8295088" cy="4571120"/>
          </a:xfrm>
        </p:spPr>
      </p:pic>
    </p:spTree>
    <p:extLst>
      <p:ext uri="{BB962C8B-B14F-4D97-AF65-F5344CB8AC3E}">
        <p14:creationId xmlns:p14="http://schemas.microsoft.com/office/powerpoint/2010/main" val="379142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280F-8725-1998-259D-139E01F3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Defining Advanced Heart Failure</a:t>
            </a:r>
            <a:endParaRPr lang="en-US" dirty="0"/>
          </a:p>
        </p:txBody>
      </p:sp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6764B64-9819-8920-A148-5158C70F0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330" y="1784047"/>
            <a:ext cx="8827339" cy="4616072"/>
          </a:xfrm>
        </p:spPr>
      </p:pic>
    </p:spTree>
    <p:extLst>
      <p:ext uri="{BB962C8B-B14F-4D97-AF65-F5344CB8AC3E}">
        <p14:creationId xmlns:p14="http://schemas.microsoft.com/office/powerpoint/2010/main" val="47734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E56F60BE-B342-DBCF-6046-A5FD33AE2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842" y="4233"/>
            <a:ext cx="5778002" cy="6853086"/>
          </a:xfrm>
        </p:spPr>
      </p:pic>
    </p:spTree>
    <p:extLst>
      <p:ext uri="{BB962C8B-B14F-4D97-AF65-F5344CB8AC3E}">
        <p14:creationId xmlns:p14="http://schemas.microsoft.com/office/powerpoint/2010/main" val="176605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03A5-00D7-AE2E-1868-C2E96655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The Benefits of Mechanical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945D3-70C7-314B-2E50-89907E82C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Arial"/>
                <a:cs typeface="Arial"/>
              </a:rPr>
              <a:t>Vital organ perfusion in a shock state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Arial"/>
                <a:cs typeface="Arial"/>
              </a:rPr>
              <a:t>Reduce intracardiac filling pressures reducing congestion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Arial"/>
                <a:cs typeface="Arial"/>
              </a:rPr>
              <a:t>Reduce LV wall stress, LV volumes, myocardial O2 consumption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Arial"/>
                <a:cs typeface="Arial"/>
              </a:rPr>
              <a:t>Augment coronary perfusion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Arial"/>
                <a:cs typeface="Arial"/>
              </a:rPr>
              <a:t>Support circulation during high risk procedures and/or EP procedures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262626"/>
                </a:solidFill>
                <a:latin typeface="Arial"/>
                <a:cs typeface="Arial"/>
              </a:rPr>
              <a:t>Limit infarct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9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7424C-F14D-F422-6CBA-40EB9103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Mechanisms</a:t>
            </a:r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4C330DF-E928-9BF7-EA05-FD53365C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8" y="1788020"/>
            <a:ext cx="11572216" cy="45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1CD7-6844-7960-BF04-65319777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"/>
              </a:rPr>
              <a:t>When is Mechanical Support Used?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F572D-32B7-5E79-41A1-E1D4D3801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10515600" cy="3913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62626"/>
                </a:solidFill>
                <a:latin typeface="Arial"/>
                <a:cs typeface="Arial"/>
              </a:rPr>
              <a:t>Acute MI and all the complications of it</a:t>
            </a:r>
            <a:endParaRPr lang="en-US" sz="2000" dirty="0">
              <a:solidFill>
                <a:srgbClr val="262626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</a:pPr>
            <a:r>
              <a:rPr lang="en-US" sz="1600" b="1" dirty="0">
                <a:solidFill>
                  <a:srgbClr val="262626"/>
                </a:solidFill>
                <a:latin typeface="Arial"/>
                <a:cs typeface="Arial"/>
              </a:rPr>
              <a:t>Cardiogenic shock, acute MR, VSD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Severe Heart Failure in Non-Ischemic Cardiomyopathy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Cardiac graft failure, post-transplant RV failure, slow to wean from Bypass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Refractory Arrythmias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62626"/>
                </a:solidFill>
                <a:latin typeface="Arial"/>
                <a:cs typeface="Arial"/>
              </a:rPr>
              <a:t>High-Risk PCI</a:t>
            </a:r>
            <a:endParaRPr lang="en-US" sz="2000" dirty="0">
              <a:solidFill>
                <a:srgbClr val="262626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Complex VT ablation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262626"/>
                </a:solidFill>
                <a:latin typeface="Arial"/>
                <a:cs typeface="Arial"/>
              </a:rPr>
              <a:t>High-risk valve surgeries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817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6971</TotalTime>
  <Words>90</Words>
  <Application>Microsoft Office PowerPoint</Application>
  <PresentationFormat>Widescreen</PresentationFormat>
  <Paragraphs>21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Parcel</vt:lpstr>
      <vt:lpstr>ICU CURRICULUM</vt:lpstr>
      <vt:lpstr>Definition of Cardiogenic Shock</vt:lpstr>
      <vt:lpstr>Cardiogenic Shock</vt:lpstr>
      <vt:lpstr>Heart Failure Severity after Acute MI</vt:lpstr>
      <vt:lpstr>Defining Advanced Heart Failure</vt:lpstr>
      <vt:lpstr>PowerPoint Presentation</vt:lpstr>
      <vt:lpstr>The Benefits of Mechanical Support</vt:lpstr>
      <vt:lpstr>Mechanisms</vt:lpstr>
      <vt:lpstr>When is Mechanical Support Used?</vt:lpstr>
      <vt:lpstr>The Types - Simple</vt:lpstr>
      <vt:lpstr>PowerPoint Presentation</vt:lpstr>
      <vt:lpstr>PowerPoint Presentation</vt:lpstr>
      <vt:lpstr>RV Support (not discussed)</vt:lpstr>
      <vt:lpstr>Intra-aortic balloon pump (IABP)</vt:lpstr>
      <vt:lpstr>Counterpulsation of IABP – The Good</vt:lpstr>
      <vt:lpstr>The Bad</vt:lpstr>
      <vt:lpstr>The Impella</vt:lpstr>
      <vt:lpstr>The Impella</vt:lpstr>
      <vt:lpstr>MCS Devices and Cardiac Flow</vt:lpstr>
      <vt:lpstr>Mechanical Support is a bridge to somewhere...</vt:lpstr>
      <vt:lpstr>Guidelines</vt:lpstr>
      <vt:lpstr>Timing: Door to Unload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ICU CURRICULUM</dc:title>
  <dc:creator>Stoelting MD, Austen</dc:creator>
  <cp:lastModifiedBy>Stoelting MD, Austen</cp:lastModifiedBy>
  <cp:revision>607</cp:revision>
  <dcterms:created xsi:type="dcterms:W3CDTF">2023-04-26T04:00:34Z</dcterms:created>
  <dcterms:modified xsi:type="dcterms:W3CDTF">2023-05-10T16:34:39Z</dcterms:modified>
</cp:coreProperties>
</file>