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48" r:id="rId2"/>
  </p:sldMasterIdLst>
  <p:notesMasterIdLst>
    <p:notesMasterId r:id="rId21"/>
  </p:notesMasterIdLst>
  <p:sldIdLst>
    <p:sldId id="256" r:id="rId3"/>
    <p:sldId id="257" r:id="rId4"/>
    <p:sldId id="260" r:id="rId5"/>
    <p:sldId id="258" r:id="rId6"/>
    <p:sldId id="289" r:id="rId7"/>
    <p:sldId id="259" r:id="rId8"/>
    <p:sldId id="261" r:id="rId9"/>
    <p:sldId id="262" r:id="rId10"/>
    <p:sldId id="263" r:id="rId11"/>
    <p:sldId id="264" r:id="rId12"/>
    <p:sldId id="265" r:id="rId13"/>
    <p:sldId id="270" r:id="rId14"/>
    <p:sldId id="271" r:id="rId15"/>
    <p:sldId id="290" r:id="rId16"/>
    <p:sldId id="276" r:id="rId17"/>
    <p:sldId id="280" r:id="rId18"/>
    <p:sldId id="282" r:id="rId19"/>
    <p:sldId id="284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sto MT" panose="02040603050505030304" pitchFamily="18" charset="0"/>
      <p:regular r:id="rId26"/>
      <p:bold r:id="rId27"/>
      <p:italic r:id="rId28"/>
      <p:boldItalic r:id="rId29"/>
    </p:embeddedFont>
    <p:embeddedFont>
      <p:font typeface="Fira Sans" panose="020B0503050000020004" pitchFamily="34" charset="0"/>
      <p:regular r:id="rId30"/>
      <p:bold r:id="rId31"/>
      <p:italic r:id="rId32"/>
      <p:boldItalic r:id="rId33"/>
    </p:embeddedFont>
    <p:embeddedFont>
      <p:font typeface="Merriweather" panose="00000500000000000000" pitchFamily="2" charset="0"/>
      <p:regular r:id="rId34"/>
      <p:bold r:id="rId35"/>
      <p:italic r:id="rId36"/>
      <p:boldItalic r:id="rId37"/>
    </p:embeddedFont>
    <p:embeddedFont>
      <p:font typeface="Wingdings 2" panose="05020102010507070707" pitchFamily="18" charset="2"/>
      <p:regular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037C81-A02D-32DA-09F5-FA126B88FD42}" v="1565" dt="2023-05-08T02:35:48.299"/>
  </p1510:revLst>
</p1510:revInfo>
</file>

<file path=ppt/tableStyles.xml><?xml version="1.0" encoding="utf-8"?>
<a:tblStyleLst xmlns:a="http://schemas.openxmlformats.org/drawingml/2006/main" def="{B29F8269-E2B6-4BA4-A7B9-13DB5913C388}">
  <a:tblStyle styleId="{B29F8269-E2B6-4BA4-A7B9-13DB5913C388}" styleName="Table_0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F1F9"/>
          </a:solidFill>
        </a:fill>
      </a:tcStyle>
    </a:wholeTbl>
    <a:band1H>
      <a:tcStyle>
        <a:tcBdr/>
        <a:fill>
          <a:solidFill>
            <a:srgbClr val="CEE1F3"/>
          </a:solidFill>
        </a:fill>
      </a:tcStyle>
    </a:band1H>
    <a:band1V>
      <a:tcStyle>
        <a:tcBdr/>
        <a:fill>
          <a:solidFill>
            <a:srgbClr val="CEE1F3"/>
          </a:solidFill>
        </a:fill>
      </a:tcStyle>
    </a:band1V>
    <a:la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128AFCE3-06D1-4F35-83BC-6CA32E34BDDF}" styleName="Table_1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F1F9"/>
          </a:solidFill>
        </a:fill>
      </a:tcStyle>
    </a:wholeTbl>
    <a:band1H>
      <a:tcStyle>
        <a:tcBdr/>
        <a:fill>
          <a:solidFill>
            <a:srgbClr val="CEE1F3"/>
          </a:solidFill>
        </a:fill>
      </a:tcStyle>
    </a:band1H>
    <a:band1V>
      <a:tcStyle>
        <a:tcBdr/>
        <a:fill>
          <a:solidFill>
            <a:srgbClr val="CEE1F3"/>
          </a:solidFill>
        </a:fill>
      </a:tcStyle>
    </a:band1V>
    <a:la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63789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08086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D2EBEE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D2EBEE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28673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195D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8992785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195D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77971365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195D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18727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195D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45156867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195D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09417129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195D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400276218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195D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188685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195D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626821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90F8-0E75-EE45-9195-7C8C89FF7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72290"/>
            <a:ext cx="6858000" cy="2387600"/>
          </a:xfrm>
        </p:spPr>
        <p:txBody>
          <a:bodyPr anchor="b">
            <a:normAutofit/>
          </a:bodyPr>
          <a:lstStyle>
            <a:lvl1pPr algn="ctr">
              <a:defRPr sz="3713" b="1" i="0">
                <a:solidFill>
                  <a:srgbClr val="075080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E6E5C-102E-4749-85B4-3A51E6A9D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751965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575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36EAE1-6BFC-6446-943F-7F22DCAFF0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9681" y="478186"/>
            <a:ext cx="2944638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49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ank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0CD39-191C-7943-9763-9A6C6D2DC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B4284-9183-654F-B2C2-0FDC66E83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rgbClr val="81C342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B2D09B-98DD-FC4A-93B6-9279D5D985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9681" y="478186"/>
            <a:ext cx="2944638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2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195D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591289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16A8F002-6A00-D946-9DF2-8F69CB188FDD}"/>
              </a:ext>
            </a:extLst>
          </p:cNvPr>
          <p:cNvSpPr/>
          <p:nvPr userDrawn="1"/>
        </p:nvSpPr>
        <p:spPr>
          <a:xfrm flipH="1">
            <a:off x="3414252" y="4749345"/>
            <a:ext cx="5729747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573" y="2361743"/>
            <a:ext cx="5431735" cy="2387600"/>
          </a:xfrm>
        </p:spPr>
        <p:txBody>
          <a:bodyPr anchor="b">
            <a:normAutofit/>
          </a:bodyPr>
          <a:lstStyle>
            <a:lvl1pPr algn="ctr">
              <a:defRPr sz="3713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573" y="4841418"/>
            <a:ext cx="5431735" cy="1655762"/>
          </a:xfrm>
        </p:spPr>
        <p:txBody>
          <a:bodyPr>
            <a:normAutofit/>
          </a:bodyPr>
          <a:lstStyle>
            <a:lvl1pPr marL="0" indent="0" algn="ctr">
              <a:buNone/>
              <a:defRPr sz="1575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719222-797D-3444-BEBD-19A71FCFA2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49804" y="5491622"/>
            <a:ext cx="2944638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32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04091"/>
            <a:ext cx="6858000" cy="2387600"/>
          </a:xfrm>
        </p:spPr>
        <p:txBody>
          <a:bodyPr anchor="b">
            <a:normAutofit/>
          </a:bodyPr>
          <a:lstStyle>
            <a:lvl1pPr algn="ctr">
              <a:defRPr sz="3713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283766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575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6DDB9D4-EBB3-0141-A850-F32AA8F8DFC7}"/>
              </a:ext>
            </a:extLst>
          </p:cNvPr>
          <p:cNvSpPr/>
          <p:nvPr userDrawn="1"/>
        </p:nvSpPr>
        <p:spPr>
          <a:xfrm flipH="1">
            <a:off x="3414252" y="4749345"/>
            <a:ext cx="5729747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27D97B-661A-CF41-AA7F-3FA954A55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49804" y="5491622"/>
            <a:ext cx="2944638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09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735" y="354037"/>
            <a:ext cx="5203417" cy="2387600"/>
          </a:xfrm>
        </p:spPr>
        <p:txBody>
          <a:bodyPr anchor="b">
            <a:normAutofit/>
          </a:bodyPr>
          <a:lstStyle>
            <a:lvl1pPr algn="ctr">
              <a:defRPr sz="3713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735" y="2833712"/>
            <a:ext cx="5203417" cy="1655762"/>
          </a:xfrm>
        </p:spPr>
        <p:txBody>
          <a:bodyPr>
            <a:normAutofit/>
          </a:bodyPr>
          <a:lstStyle>
            <a:lvl1pPr marL="0" indent="0" algn="ctr">
              <a:buNone/>
              <a:defRPr sz="1575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84EDF6D2-2AD9-1341-A0D2-16070966B4BA}"/>
              </a:ext>
            </a:extLst>
          </p:cNvPr>
          <p:cNvSpPr/>
          <p:nvPr userDrawn="1"/>
        </p:nvSpPr>
        <p:spPr>
          <a:xfrm flipH="1">
            <a:off x="3414252" y="4749345"/>
            <a:ext cx="5729747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0615FE-BD43-DF4A-A7AA-9C130B051A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49804" y="5491622"/>
            <a:ext cx="2944638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91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477" y="367751"/>
            <a:ext cx="4425399" cy="3924395"/>
          </a:xfrm>
        </p:spPr>
        <p:txBody>
          <a:bodyPr anchor="b">
            <a:normAutofit/>
          </a:bodyPr>
          <a:lstStyle>
            <a:lvl1pPr algn="l">
              <a:defRPr sz="3713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478" y="4442793"/>
            <a:ext cx="4323522" cy="1597189"/>
          </a:xfrm>
        </p:spPr>
        <p:txBody>
          <a:bodyPr>
            <a:normAutofit/>
          </a:bodyPr>
          <a:lstStyle>
            <a:lvl1pPr marL="0" indent="0" algn="l">
              <a:buNone/>
              <a:defRPr sz="1575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F049771-8B7E-E74D-8CB7-011F382C193C}"/>
              </a:ext>
            </a:extLst>
          </p:cNvPr>
          <p:cNvSpPr/>
          <p:nvPr userDrawn="1"/>
        </p:nvSpPr>
        <p:spPr>
          <a:xfrm flipH="1">
            <a:off x="3414252" y="4749345"/>
            <a:ext cx="5729747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8C4FB1-C30D-CD4D-9237-C180D94D4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49804" y="5491622"/>
            <a:ext cx="2944638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10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0B6A732D-881A-7245-B421-BF02E6DE2CB7}"/>
              </a:ext>
            </a:extLst>
          </p:cNvPr>
          <p:cNvSpPr/>
          <p:nvPr userDrawn="1"/>
        </p:nvSpPr>
        <p:spPr>
          <a:xfrm rot="10800000">
            <a:off x="622818" y="1558212"/>
            <a:ext cx="8521182" cy="909958"/>
          </a:xfrm>
          <a:prstGeom prst="rtTriangle">
            <a:avLst/>
          </a:prstGeom>
          <a:solidFill>
            <a:srgbClr val="81C3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413F28A6-D0C1-B049-A0B3-8908CE9838FB}"/>
              </a:ext>
            </a:extLst>
          </p:cNvPr>
          <p:cNvSpPr/>
          <p:nvPr userDrawn="1"/>
        </p:nvSpPr>
        <p:spPr>
          <a:xfrm rot="10800000" flipH="1">
            <a:off x="1" y="-4890"/>
            <a:ext cx="9146145" cy="3139975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860" h="3525644">
                <a:moveTo>
                  <a:pt x="0" y="0"/>
                </a:moveTo>
                <a:lnTo>
                  <a:pt x="12194604" y="1744554"/>
                </a:lnTo>
                <a:cubicBezTo>
                  <a:pt x="12196099" y="2351516"/>
                  <a:pt x="12190505" y="2918682"/>
                  <a:pt x="12192000" y="3525644"/>
                </a:cubicBezTo>
                <a:lnTo>
                  <a:pt x="0" y="3525644"/>
                </a:lnTo>
                <a:lnTo>
                  <a:pt x="0" y="0"/>
                </a:ln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396D0-4674-9045-9093-44B2420B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20" y="502752"/>
            <a:ext cx="8128699" cy="1055463"/>
          </a:xfrm>
        </p:spPr>
        <p:txBody>
          <a:bodyPr anchor="b"/>
          <a:lstStyle>
            <a:lvl1pPr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97365CF-E01B-6144-9E57-AA6F0C250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820" y="1799917"/>
            <a:ext cx="4072541" cy="1195213"/>
          </a:xfrm>
        </p:spPr>
        <p:txBody>
          <a:bodyPr/>
          <a:lstStyle>
            <a:lvl1pPr marL="0" indent="0">
              <a:buNone/>
              <a:defRPr sz="1350">
                <a:solidFill>
                  <a:srgbClr val="81C342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041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413F28A6-D0C1-B049-A0B3-8908CE9838FB}"/>
              </a:ext>
            </a:extLst>
          </p:cNvPr>
          <p:cNvSpPr/>
          <p:nvPr userDrawn="1"/>
        </p:nvSpPr>
        <p:spPr>
          <a:xfrm rot="16200000" flipH="1">
            <a:off x="2091194" y="-2091190"/>
            <a:ext cx="4961615" cy="9144001"/>
          </a:xfrm>
          <a:prstGeom prst="rtTriangle">
            <a:avLst/>
          </a:prstGeom>
          <a:solidFill>
            <a:srgbClr val="81C3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396D0-4674-9045-9093-44B2420B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585" y="198713"/>
            <a:ext cx="4907434" cy="1861582"/>
          </a:xfrm>
        </p:spPr>
        <p:txBody>
          <a:bodyPr anchor="b"/>
          <a:lstStyle>
            <a:lvl1pPr algn="r"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97365CF-E01B-6144-9E57-AA6F0C250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9479" y="2129542"/>
            <a:ext cx="4072541" cy="1299458"/>
          </a:xfrm>
        </p:spPr>
        <p:txBody>
          <a:bodyPr/>
          <a:lstStyle>
            <a:lvl1pPr marL="0" indent="0" algn="r">
              <a:buNone/>
              <a:defRPr sz="1350">
                <a:solidFill>
                  <a:srgbClr val="075080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853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2BEF-FABD-384B-9886-207A9DEC0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765" y="2818043"/>
            <a:ext cx="179886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53EE-0582-944F-9DCC-8D1CB4312C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52727" y="1784187"/>
            <a:ext cx="4139293" cy="4351338"/>
          </a:xfrm>
        </p:spPr>
        <p:txBody>
          <a:bodyPr/>
          <a:lstStyle>
            <a:lvl1pPr marL="289322" indent="-289322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Welcome</a:t>
            </a:r>
          </a:p>
          <a:p>
            <a:pPr lvl="0"/>
            <a:r>
              <a:rPr lang="en-US" dirty="0"/>
              <a:t>Point One</a:t>
            </a:r>
          </a:p>
          <a:p>
            <a:pPr lvl="0"/>
            <a:r>
              <a:rPr lang="en-US" dirty="0"/>
              <a:t>Point Two</a:t>
            </a:r>
          </a:p>
          <a:p>
            <a:pPr lvl="0"/>
            <a:r>
              <a:rPr lang="en-US" dirty="0"/>
              <a:t>Point Three</a:t>
            </a:r>
          </a:p>
          <a:p>
            <a:pPr lvl="0"/>
            <a:r>
              <a:rPr lang="en-US" dirty="0"/>
              <a:t>Point Four</a:t>
            </a:r>
          </a:p>
          <a:p>
            <a:pPr lvl="0"/>
            <a:r>
              <a:rPr lang="en-US" dirty="0"/>
              <a:t>Conclusion</a:t>
            </a:r>
          </a:p>
        </p:txBody>
      </p:sp>
      <p:sp>
        <p:nvSpPr>
          <p:cNvPr id="7" name="Shape 101">
            <a:extLst>
              <a:ext uri="{FF2B5EF4-FFF2-40B4-BE49-F238E27FC236}">
                <a16:creationId xmlns:a16="http://schemas.microsoft.com/office/drawing/2014/main" id="{A24622C3-5E9E-D346-8F96-1E0DE9C25970}"/>
              </a:ext>
            </a:extLst>
          </p:cNvPr>
          <p:cNvSpPr/>
          <p:nvPr userDrawn="1"/>
        </p:nvSpPr>
        <p:spPr>
          <a:xfrm flipV="1">
            <a:off x="2979079" y="2353763"/>
            <a:ext cx="1" cy="2254121"/>
          </a:xfrm>
          <a:prstGeom prst="line">
            <a:avLst/>
          </a:prstGeom>
          <a:ln w="34925">
            <a:solidFill>
              <a:schemeClr val="bg1"/>
            </a:solidFill>
            <a:miter lim="400000"/>
          </a:ln>
        </p:spPr>
        <p:txBody>
          <a:bodyPr lIns="28575" tIns="28575" rIns="28575" bIns="28575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36365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age-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8C03FDD6-46CC-1E49-A404-748D82D71DA3}"/>
              </a:ext>
            </a:extLst>
          </p:cNvPr>
          <p:cNvSpPr/>
          <p:nvPr userDrawn="1"/>
        </p:nvSpPr>
        <p:spPr>
          <a:xfrm rot="5400000" flipH="1">
            <a:off x="3633701" y="3198180"/>
            <a:ext cx="6435618" cy="884029"/>
          </a:xfrm>
          <a:prstGeom prst="rtTriangle">
            <a:avLst/>
          </a:prstGeom>
          <a:solidFill>
            <a:srgbClr val="81C3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Right Triangle 6">
            <a:extLst>
              <a:ext uri="{FF2B5EF4-FFF2-40B4-BE49-F238E27FC236}">
                <a16:creationId xmlns:a16="http://schemas.microsoft.com/office/drawing/2014/main" id="{A7F42498-4621-B54F-9EBD-C43964478D69}"/>
              </a:ext>
            </a:extLst>
          </p:cNvPr>
          <p:cNvSpPr/>
          <p:nvPr userDrawn="1"/>
        </p:nvSpPr>
        <p:spPr>
          <a:xfrm rot="16200000" flipH="1">
            <a:off x="3864527" y="1583776"/>
            <a:ext cx="6857999" cy="3690450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860" h="3525644">
                <a:moveTo>
                  <a:pt x="0" y="0"/>
                </a:moveTo>
                <a:lnTo>
                  <a:pt x="12194604" y="1744554"/>
                </a:lnTo>
                <a:cubicBezTo>
                  <a:pt x="12196099" y="2351516"/>
                  <a:pt x="12190505" y="2918682"/>
                  <a:pt x="12192000" y="3525644"/>
                </a:cubicBezTo>
                <a:lnTo>
                  <a:pt x="0" y="3525644"/>
                </a:lnTo>
                <a:lnTo>
                  <a:pt x="0" y="0"/>
                </a:ln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83C119-1640-7042-BAAF-B3974CD2357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061828" y="358581"/>
            <a:ext cx="1798865" cy="13255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FC8228-0721-3D49-9065-94830BDB012D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7061828" y="1708695"/>
            <a:ext cx="1798865" cy="2818831"/>
          </a:xfrm>
        </p:spPr>
        <p:txBody>
          <a:bodyPr>
            <a:normAutofit/>
          </a:bodyPr>
          <a:lstStyle>
            <a:lvl1pPr marL="289322" indent="-289322" algn="l">
              <a:buFont typeface="+mj-lt"/>
              <a:buAutoNum type="arabicPeriod"/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Welcome</a:t>
            </a:r>
          </a:p>
          <a:p>
            <a:pPr lvl="0"/>
            <a:r>
              <a:rPr lang="en-US" dirty="0"/>
              <a:t>Point One</a:t>
            </a:r>
          </a:p>
          <a:p>
            <a:pPr lvl="0"/>
            <a:r>
              <a:rPr lang="en-US" dirty="0"/>
              <a:t>Point Two</a:t>
            </a:r>
          </a:p>
          <a:p>
            <a:pPr lvl="0"/>
            <a:r>
              <a:rPr lang="en-US" dirty="0"/>
              <a:t>Point Three</a:t>
            </a:r>
          </a:p>
          <a:p>
            <a:pPr lvl="0"/>
            <a:r>
              <a:rPr lang="en-US" dirty="0"/>
              <a:t>Point Four</a:t>
            </a:r>
          </a:p>
          <a:p>
            <a:pPr lvl="0"/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44106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EF59A923-87AF-BC41-899C-046E2E4ECA39}"/>
              </a:ext>
            </a:extLst>
          </p:cNvPr>
          <p:cNvSpPr/>
          <p:nvPr userDrawn="1"/>
        </p:nvSpPr>
        <p:spPr>
          <a:xfrm>
            <a:off x="3" y="5952931"/>
            <a:ext cx="4852451" cy="909958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72BEF-FABD-384B-9886-207A9DEC0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53EE-0582-944F-9DCC-8D1CB4312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35A7478-F98E-5340-9B3F-FC77A5F1010D}"/>
              </a:ext>
            </a:extLst>
          </p:cNvPr>
          <p:cNvSpPr/>
          <p:nvPr userDrawn="1"/>
        </p:nvSpPr>
        <p:spPr>
          <a:xfrm flipH="1">
            <a:off x="628651" y="5266047"/>
            <a:ext cx="8515349" cy="1596845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926950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8F49-57E6-8147-ACC7-3F388DBF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89702-A92D-E148-8665-93CE1B4D8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A496E-E8CF-AF40-A881-67122660A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A107690-0D15-A744-A05B-0B3937F5878B}"/>
              </a:ext>
            </a:extLst>
          </p:cNvPr>
          <p:cNvSpPr/>
          <p:nvPr userDrawn="1"/>
        </p:nvSpPr>
        <p:spPr>
          <a:xfrm>
            <a:off x="3" y="5952931"/>
            <a:ext cx="4852451" cy="909958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04BBD68-2894-2D4F-B3C3-0E38EC727E17}"/>
              </a:ext>
            </a:extLst>
          </p:cNvPr>
          <p:cNvSpPr/>
          <p:nvPr userDrawn="1"/>
        </p:nvSpPr>
        <p:spPr>
          <a:xfrm flipH="1">
            <a:off x="628651" y="5266047"/>
            <a:ext cx="8515349" cy="1596845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81560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D2EBEE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D2EBEE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69575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4E6A-B5CD-FE40-A081-B88F26AC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5D1E6-A89B-2E44-8187-B274E9883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>
                <a:solidFill>
                  <a:srgbClr val="81C34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655B7-8289-7D4E-8271-6E831DA8F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41B20-128F-5446-B212-69D8907B5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>
                <a:solidFill>
                  <a:srgbClr val="81C34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68F55-ED0D-2B40-87F7-3A66654A2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EF6ED3C4-5304-8345-AA0F-FB19E9069AAE}"/>
              </a:ext>
            </a:extLst>
          </p:cNvPr>
          <p:cNvSpPr/>
          <p:nvPr userDrawn="1"/>
        </p:nvSpPr>
        <p:spPr>
          <a:xfrm>
            <a:off x="3" y="5952931"/>
            <a:ext cx="4852451" cy="909958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3B9CF755-301C-C947-885A-BC9A41838C8F}"/>
              </a:ext>
            </a:extLst>
          </p:cNvPr>
          <p:cNvSpPr/>
          <p:nvPr userDrawn="1"/>
        </p:nvSpPr>
        <p:spPr>
          <a:xfrm flipH="1">
            <a:off x="628651" y="5266047"/>
            <a:ext cx="8515349" cy="1596845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622634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1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380CD386-E90E-674A-861A-C793C3A2E586}"/>
              </a:ext>
            </a:extLst>
          </p:cNvPr>
          <p:cNvSpPr/>
          <p:nvPr userDrawn="1"/>
        </p:nvSpPr>
        <p:spPr>
          <a:xfrm rot="10800000">
            <a:off x="4332737" y="1347986"/>
            <a:ext cx="4819650" cy="514680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2" name="Right Triangle 6">
            <a:extLst>
              <a:ext uri="{FF2B5EF4-FFF2-40B4-BE49-F238E27FC236}">
                <a16:creationId xmlns:a16="http://schemas.microsoft.com/office/drawing/2014/main" id="{D53BCA90-8D6B-FA4F-89E9-A9903809BA95}"/>
              </a:ext>
            </a:extLst>
          </p:cNvPr>
          <p:cNvSpPr/>
          <p:nvPr userDrawn="1"/>
        </p:nvSpPr>
        <p:spPr>
          <a:xfrm rot="10800000" flipH="1">
            <a:off x="1" y="0"/>
            <a:ext cx="9161858" cy="1849190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  <a:gd name="connsiteX0" fmla="*/ 33867 w 12194860"/>
              <a:gd name="connsiteY0" fmla="*/ 0 h 2791075"/>
              <a:gd name="connsiteX1" fmla="*/ 12194604 w 12194860"/>
              <a:gd name="connsiteY1" fmla="*/ 1009985 h 2791075"/>
              <a:gd name="connsiteX2" fmla="*/ 12192000 w 12194860"/>
              <a:gd name="connsiteY2" fmla="*/ 2791075 h 2791075"/>
              <a:gd name="connsiteX3" fmla="*/ 0 w 12194860"/>
              <a:gd name="connsiteY3" fmla="*/ 2791075 h 2791075"/>
              <a:gd name="connsiteX4" fmla="*/ 33867 w 12194860"/>
              <a:gd name="connsiteY4" fmla="*/ 0 h 2791075"/>
              <a:gd name="connsiteX0" fmla="*/ 33867 w 12203182"/>
              <a:gd name="connsiteY0" fmla="*/ 0 h 2791075"/>
              <a:gd name="connsiteX1" fmla="*/ 12203071 w 12203182"/>
              <a:gd name="connsiteY1" fmla="*/ 713579 h 2791075"/>
              <a:gd name="connsiteX2" fmla="*/ 12192000 w 12203182"/>
              <a:gd name="connsiteY2" fmla="*/ 2791075 h 2791075"/>
              <a:gd name="connsiteX3" fmla="*/ 0 w 12203182"/>
              <a:gd name="connsiteY3" fmla="*/ 2791075 h 2791075"/>
              <a:gd name="connsiteX4" fmla="*/ 33867 w 12203182"/>
              <a:gd name="connsiteY4" fmla="*/ 0 h 2791075"/>
              <a:gd name="connsiteX0" fmla="*/ 0 w 12215810"/>
              <a:gd name="connsiteY0" fmla="*/ 0 h 2814666"/>
              <a:gd name="connsiteX1" fmla="*/ 12215699 w 12215810"/>
              <a:gd name="connsiteY1" fmla="*/ 737170 h 2814666"/>
              <a:gd name="connsiteX2" fmla="*/ 12204628 w 12215810"/>
              <a:gd name="connsiteY2" fmla="*/ 2814666 h 2814666"/>
              <a:gd name="connsiteX3" fmla="*/ 12628 w 12215810"/>
              <a:gd name="connsiteY3" fmla="*/ 2814666 h 2814666"/>
              <a:gd name="connsiteX4" fmla="*/ 0 w 12215810"/>
              <a:gd name="connsiteY4" fmla="*/ 0 h 281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5810" h="2814666">
                <a:moveTo>
                  <a:pt x="0" y="0"/>
                </a:moveTo>
                <a:lnTo>
                  <a:pt x="12215699" y="737170"/>
                </a:lnTo>
                <a:cubicBezTo>
                  <a:pt x="12217194" y="1344132"/>
                  <a:pt x="12203133" y="2207704"/>
                  <a:pt x="12204628" y="2814666"/>
                </a:cubicBezTo>
                <a:lnTo>
                  <a:pt x="12628" y="2814666"/>
                </a:lnTo>
                <a:cubicBezTo>
                  <a:pt x="8419" y="1876444"/>
                  <a:pt x="4209" y="938222"/>
                  <a:pt x="0" y="0"/>
                </a:cubicBez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1AD52-EF37-3C46-B5D1-4AC37ABBB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C630B4-28E1-2440-8C71-824AA01BE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04533"/>
            <a:ext cx="7886700" cy="377243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878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4473916-2D7A-0F4F-8E76-2E3AA647ACEA}"/>
              </a:ext>
            </a:extLst>
          </p:cNvPr>
          <p:cNvSpPr/>
          <p:nvPr userDrawn="1"/>
        </p:nvSpPr>
        <p:spPr>
          <a:xfrm rot="10800000">
            <a:off x="4332737" y="1347986"/>
            <a:ext cx="4819650" cy="514680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2" name="Right Triangle 6">
            <a:extLst>
              <a:ext uri="{FF2B5EF4-FFF2-40B4-BE49-F238E27FC236}">
                <a16:creationId xmlns:a16="http://schemas.microsoft.com/office/drawing/2014/main" id="{91DCBB71-AB08-BF40-A1EE-002F719092A2}"/>
              </a:ext>
            </a:extLst>
          </p:cNvPr>
          <p:cNvSpPr/>
          <p:nvPr userDrawn="1"/>
        </p:nvSpPr>
        <p:spPr>
          <a:xfrm rot="10800000" flipH="1">
            <a:off x="1" y="0"/>
            <a:ext cx="9161858" cy="1849190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  <a:gd name="connsiteX0" fmla="*/ 33867 w 12194860"/>
              <a:gd name="connsiteY0" fmla="*/ 0 h 2791075"/>
              <a:gd name="connsiteX1" fmla="*/ 12194604 w 12194860"/>
              <a:gd name="connsiteY1" fmla="*/ 1009985 h 2791075"/>
              <a:gd name="connsiteX2" fmla="*/ 12192000 w 12194860"/>
              <a:gd name="connsiteY2" fmla="*/ 2791075 h 2791075"/>
              <a:gd name="connsiteX3" fmla="*/ 0 w 12194860"/>
              <a:gd name="connsiteY3" fmla="*/ 2791075 h 2791075"/>
              <a:gd name="connsiteX4" fmla="*/ 33867 w 12194860"/>
              <a:gd name="connsiteY4" fmla="*/ 0 h 2791075"/>
              <a:gd name="connsiteX0" fmla="*/ 33867 w 12203182"/>
              <a:gd name="connsiteY0" fmla="*/ 0 h 2791075"/>
              <a:gd name="connsiteX1" fmla="*/ 12203071 w 12203182"/>
              <a:gd name="connsiteY1" fmla="*/ 713579 h 2791075"/>
              <a:gd name="connsiteX2" fmla="*/ 12192000 w 12203182"/>
              <a:gd name="connsiteY2" fmla="*/ 2791075 h 2791075"/>
              <a:gd name="connsiteX3" fmla="*/ 0 w 12203182"/>
              <a:gd name="connsiteY3" fmla="*/ 2791075 h 2791075"/>
              <a:gd name="connsiteX4" fmla="*/ 33867 w 12203182"/>
              <a:gd name="connsiteY4" fmla="*/ 0 h 2791075"/>
              <a:gd name="connsiteX0" fmla="*/ 0 w 12215810"/>
              <a:gd name="connsiteY0" fmla="*/ 0 h 2814666"/>
              <a:gd name="connsiteX1" fmla="*/ 12215699 w 12215810"/>
              <a:gd name="connsiteY1" fmla="*/ 737170 h 2814666"/>
              <a:gd name="connsiteX2" fmla="*/ 12204628 w 12215810"/>
              <a:gd name="connsiteY2" fmla="*/ 2814666 h 2814666"/>
              <a:gd name="connsiteX3" fmla="*/ 12628 w 12215810"/>
              <a:gd name="connsiteY3" fmla="*/ 2814666 h 2814666"/>
              <a:gd name="connsiteX4" fmla="*/ 0 w 12215810"/>
              <a:gd name="connsiteY4" fmla="*/ 0 h 281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5810" h="2814666">
                <a:moveTo>
                  <a:pt x="0" y="0"/>
                </a:moveTo>
                <a:lnTo>
                  <a:pt x="12215699" y="737170"/>
                </a:lnTo>
                <a:cubicBezTo>
                  <a:pt x="12217194" y="1344132"/>
                  <a:pt x="12203133" y="2207704"/>
                  <a:pt x="12204628" y="2814666"/>
                </a:cubicBezTo>
                <a:lnTo>
                  <a:pt x="12628" y="2814666"/>
                </a:lnTo>
                <a:cubicBezTo>
                  <a:pt x="8419" y="1876444"/>
                  <a:pt x="4209" y="938222"/>
                  <a:pt x="0" y="0"/>
                </a:cubicBez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6F0901-4F92-8441-8D26-F74CC3F0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87A32D-F0A2-C547-84E2-1370140CF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123267"/>
            <a:ext cx="3886200" cy="4053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83FE6A3-4AEB-9B41-82EA-C579B5C04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123267"/>
            <a:ext cx="3886200" cy="405369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251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B4A33-BA02-6D4B-955F-182C5661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363FC-DD18-684D-8DB3-5D7E1BFFB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6D6DD-ECCB-034C-B0E3-E5043DB30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AEDBE93-2563-2345-91FE-0F6A4CAC9CE6}"/>
              </a:ext>
            </a:extLst>
          </p:cNvPr>
          <p:cNvSpPr/>
          <p:nvPr userDrawn="1"/>
        </p:nvSpPr>
        <p:spPr>
          <a:xfrm>
            <a:off x="3" y="5408165"/>
            <a:ext cx="7757491" cy="1454727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B729290B-EDBD-2449-B2B6-12BE30164801}"/>
              </a:ext>
            </a:extLst>
          </p:cNvPr>
          <p:cNvSpPr/>
          <p:nvPr userDrawn="1"/>
        </p:nvSpPr>
        <p:spPr>
          <a:xfrm flipH="1">
            <a:off x="1386509" y="5408165"/>
            <a:ext cx="7757491" cy="1454727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952457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86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195D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39162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195D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57411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195D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52648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195D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15116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195D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35953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195D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57897888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195D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195D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9036437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680" r:id="rId3"/>
    <p:sldLayoutId id="2147483684" r:id="rId4"/>
    <p:sldLayoutId id="2147483686" r:id="rId5"/>
    <p:sldLayoutId id="2147483682" r:id="rId6"/>
    <p:sldLayoutId id="2147483683" r:id="rId7"/>
    <p:sldLayoutId id="2147483681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B758C-8C43-EE4D-A797-642333E76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BD9BE-FA1C-BB4E-B654-BE0EC2DB5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10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63" r:id="rId5"/>
    <p:sldLayoutId id="2147483668" r:id="rId6"/>
    <p:sldLayoutId id="2147483666" r:id="rId7"/>
    <p:sldLayoutId id="2147483667" r:id="rId8"/>
    <p:sldLayoutId id="2147483650" r:id="rId9"/>
    <p:sldLayoutId id="2147483664" r:id="rId10"/>
    <p:sldLayoutId id="2147483662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65" r:id="rId17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rgbClr val="075080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png"/><Relationship Id="rId5" Type="http://schemas.openxmlformats.org/officeDocument/2006/relationships/hyperlink" Target="https://journals.lww.com/ajg/toc/2021/05000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8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1197428" y="4484527"/>
            <a:ext cx="6858000" cy="100808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defTabSz="914400"/>
            <a:r>
              <a:rPr lang="en-US" sz="5600" b="1" i="0" u="none" strike="noStrike" cap="none" baseline="0" dirty="0">
                <a:solidFill>
                  <a:schemeClr val="accent5">
                    <a:lumMod val="50000"/>
                  </a:schemeClr>
                </a:solidFill>
                <a:latin typeface="Proxima Nova"/>
                <a:sym typeface="Calibri"/>
              </a:rPr>
              <a:t>ICU</a:t>
            </a:r>
            <a:r>
              <a:rPr lang="en-US" sz="5600" dirty="0">
                <a:solidFill>
                  <a:schemeClr val="accent5">
                    <a:lumMod val="50000"/>
                  </a:schemeClr>
                </a:solidFill>
                <a:latin typeface="Proxima Nova"/>
                <a:sym typeface="Calibri"/>
              </a:rPr>
              <a:t> CURRICULUM</a:t>
            </a:r>
            <a:endParaRPr lang="en-US" sz="5600" b="0" dirty="0">
              <a:solidFill>
                <a:schemeClr val="accent5">
                  <a:lumMod val="50000"/>
                </a:schemeClr>
              </a:solidFill>
              <a:latin typeface="Proxima Nova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1110343" y="5527608"/>
            <a:ext cx="6858000" cy="6467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R="45720" algn="ctr" defTabSz="914400">
              <a:spcBef>
                <a:spcPts val="1000"/>
              </a:spcBef>
              <a:buClr>
                <a:schemeClr val="accent3"/>
              </a:buClr>
              <a:buSzPct val="25000"/>
            </a:pPr>
            <a:r>
              <a:rPr lang="en-US" sz="2400" b="0" i="0" u="none" strike="noStrike" cap="none" baseline="0" dirty="0">
                <a:solidFill>
                  <a:schemeClr val="accent5">
                    <a:lumMod val="50000"/>
                  </a:schemeClr>
                </a:solidFill>
                <a:latin typeface="Proxima Nova"/>
                <a:sym typeface="Merriweather"/>
              </a:rPr>
              <a:t>Overview of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Proxima Nova"/>
                <a:sym typeface="Merriweather"/>
              </a:rPr>
              <a:t>Acute GI</a:t>
            </a:r>
            <a:r>
              <a:rPr lang="en-US" sz="2400" b="0" i="0" u="none" strike="noStrike" cap="none" baseline="0" dirty="0">
                <a:solidFill>
                  <a:schemeClr val="accent5">
                    <a:lumMod val="50000"/>
                  </a:schemeClr>
                </a:solidFill>
                <a:latin typeface="Proxima Nova"/>
                <a:sym typeface="Merriweather"/>
              </a:rPr>
              <a:t> Bleed</a:t>
            </a:r>
            <a:endParaRPr lang="en-US" sz="2400" b="0" i="0" u="none" strike="noStrike" cap="none" baseline="0" dirty="0">
              <a:solidFill>
                <a:schemeClr val="accent5">
                  <a:lumMod val="50000"/>
                </a:schemeClr>
              </a:solidFill>
              <a:latin typeface="Proxima Nova"/>
            </a:endParaRPr>
          </a:p>
        </p:txBody>
      </p:sp>
      <p:pic>
        <p:nvPicPr>
          <p:cNvPr id="2" name="Picture 2" descr="A picture containing table, cup, plate, red&#10;&#10;Description automatically generated">
            <a:extLst>
              <a:ext uri="{FF2B5EF4-FFF2-40B4-BE49-F238E27FC236}">
                <a16:creationId xmlns:a16="http://schemas.microsoft.com/office/drawing/2014/main" id="{ADC0ECEC-E3C4-17F7-5D94-736BAA9EF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45" r="15295" b="3"/>
          <a:stretch/>
        </p:blipFill>
        <p:spPr>
          <a:xfrm>
            <a:off x="1321963" y="397091"/>
            <a:ext cx="667758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  <p:pic>
        <p:nvPicPr>
          <p:cNvPr id="3" name="Picture 3" descr="Logo&#10;&#10;Description automatically generated">
            <a:extLst>
              <a:ext uri="{FF2B5EF4-FFF2-40B4-BE49-F238E27FC236}">
                <a16:creationId xmlns:a16="http://schemas.microsoft.com/office/drawing/2014/main" id="{BCFA4383-545E-0497-387B-ADFA748E2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343" y="6048406"/>
            <a:ext cx="2590800" cy="72655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628650" y="746128"/>
            <a:ext cx="7886700" cy="465591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3300" dirty="0">
                <a:latin typeface="Proxima Nova"/>
                <a:ea typeface="Calibri"/>
                <a:cs typeface="Calibri"/>
                <a:sym typeface="Calibri"/>
              </a:rPr>
              <a:t>Massive transfusion protocol (MTP)</a:t>
            </a:r>
            <a:endParaRPr lang="en-US" sz="3300" b="0" i="0" u="none" strike="noStrike" cap="none" baseline="0" dirty="0">
              <a:latin typeface="Proxima Nova"/>
              <a:ea typeface="Calibri"/>
              <a:cs typeface="Calibri"/>
              <a:sym typeface="Calibri"/>
            </a:endParaRP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6421" y="1850571"/>
            <a:ext cx="5042777" cy="4606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6914" y="1905907"/>
            <a:ext cx="2805822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666750" y="495756"/>
            <a:ext cx="7886700" cy="846591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3300" dirty="0">
                <a:latin typeface="Proxima Nova"/>
                <a:cs typeface="Calibri"/>
                <a:sym typeface="Calibri"/>
              </a:rPr>
              <a:t>Differentiate Source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idx="1"/>
          </p:nvPr>
        </p:nvSpPr>
        <p:spPr>
          <a:xfrm>
            <a:off x="634093" y="2175933"/>
            <a:ext cx="3880758" cy="41752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0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Upper GI</a:t>
            </a:r>
            <a:endParaRPr lang="en-US" sz="20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640080" marR="0" lvl="1" indent="-25908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0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Proximal to ligament of </a:t>
            </a:r>
            <a:r>
              <a:rPr lang="en-US" sz="2000" b="0" i="0" u="none" strike="noStrike" cap="none" baseline="0" err="1">
                <a:latin typeface="Proxima Nova"/>
                <a:ea typeface="Merriweather"/>
                <a:cs typeface="Merriweather"/>
                <a:sym typeface="Merriweather"/>
              </a:rPr>
              <a:t>Trietz</a:t>
            </a:r>
            <a:endParaRPr lang="en-US" sz="2000" b="0" i="0" u="none" strike="noStrike" cap="none" baseline="0">
              <a:latin typeface="Proxima Nova"/>
              <a:ea typeface="Merriweather"/>
              <a:cs typeface="Merriweather"/>
            </a:endParaRPr>
          </a:p>
          <a:p>
            <a:pPr marL="640080" marR="0" lvl="1" indent="-25908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0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Hematemesis</a:t>
            </a:r>
            <a:endParaRPr lang="en-US" sz="20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640080" marR="0" lvl="1" indent="-25908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0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Coffee ground emesis</a:t>
            </a:r>
            <a:endParaRPr lang="en-US" sz="20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640080" marR="0" lvl="1" indent="-25908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0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Melena</a:t>
            </a:r>
            <a:endParaRPr lang="en-US" sz="20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640080" marR="0" lvl="1" indent="-25908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0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Can also be BRBPR if rapid enough bleed</a:t>
            </a:r>
            <a:endParaRPr lang="en-US" sz="20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640080" lvl="1" indent="-259080">
              <a:spcBef>
                <a:spcPts val="48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000" dirty="0">
                <a:latin typeface="Proxima Nova"/>
                <a:ea typeface="Merriweather"/>
                <a:cs typeface="Merriweather"/>
              </a:rPr>
              <a:t>Elevated </a:t>
            </a:r>
            <a:r>
              <a:rPr lang="en-US" sz="2000" err="1">
                <a:latin typeface="Proxima Nova"/>
                <a:ea typeface="Merriweather"/>
                <a:cs typeface="Merriweather"/>
              </a:rPr>
              <a:t>BUN:Cr</a:t>
            </a:r>
            <a:r>
              <a:rPr lang="en-US" sz="2000" dirty="0">
                <a:latin typeface="Proxima Nova"/>
                <a:ea typeface="Merriweather"/>
                <a:cs typeface="Merriweather"/>
              </a:rPr>
              <a:t> (30:1)</a:t>
            </a:r>
            <a:endParaRPr lang="en-US" sz="20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393065" lvl="1" indent="-12065">
              <a:spcBef>
                <a:spcPts val="480"/>
              </a:spcBef>
              <a:buClr>
                <a:srgbClr val="4472C4"/>
              </a:buClr>
              <a:buNone/>
            </a:pPr>
            <a:endParaRPr lang="en-US" sz="2000" dirty="0">
              <a:latin typeface="Proxima Nova"/>
              <a:ea typeface="Merriweather"/>
              <a:cs typeface="Merriweather"/>
            </a:endParaRP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0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Lower GI</a:t>
            </a:r>
            <a:endParaRPr lang="en-US" sz="20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640080" marR="0" lvl="1" indent="-25908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0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Lack of UGI findings</a:t>
            </a:r>
            <a:endParaRPr lang="en-US" sz="2000" b="0" i="0" u="none" strike="noStrike" cap="none" baseline="0" dirty="0">
              <a:latin typeface="Proxima Nova"/>
              <a:ea typeface="Merriweather"/>
              <a:cs typeface="Merriweather"/>
            </a:endParaRPr>
          </a:p>
        </p:txBody>
      </p:sp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AC7B4658-6618-283C-4158-FF5803473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385" y="2140000"/>
            <a:ext cx="3739242" cy="359037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634093" y="659042"/>
            <a:ext cx="7886700" cy="661534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3300" b="0" i="0" u="none" strike="noStrike" cap="none" baseline="0" dirty="0">
                <a:latin typeface="Proxima Nova"/>
                <a:ea typeface="Calibri"/>
                <a:cs typeface="Calibri"/>
                <a:sym typeface="Calibri"/>
              </a:rPr>
              <a:t>Upper GI </a:t>
            </a:r>
            <a:r>
              <a:rPr lang="en-US" sz="3300" dirty="0">
                <a:latin typeface="Proxima Nova"/>
                <a:ea typeface="Calibri"/>
                <a:cs typeface="Calibri"/>
                <a:sym typeface="Calibri"/>
              </a:rPr>
              <a:t>Bleed - General</a:t>
            </a:r>
            <a:r>
              <a:rPr lang="en-US" sz="3300" b="0" i="0" u="none" strike="noStrike" cap="none" baseline="0" dirty="0">
                <a:latin typeface="Proxima Nova"/>
                <a:ea typeface="Calibri"/>
                <a:cs typeface="Calibri"/>
                <a:sym typeface="Calibri"/>
              </a:rPr>
              <a:t> Approach</a:t>
            </a:r>
            <a:endParaRPr lang="en-US" sz="3300" b="0" i="0" u="none" strike="noStrike" cap="none" baseline="0" dirty="0">
              <a:latin typeface="Proxima Nova"/>
              <a:ea typeface="Calibri"/>
              <a:cs typeface="Calibri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idx="1"/>
          </p:nvPr>
        </p:nvSpPr>
        <p:spPr>
          <a:xfrm>
            <a:off x="944335" y="2186818"/>
            <a:ext cx="6776358" cy="35111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>
              <a:lnSpc>
                <a:spcPct val="80000"/>
              </a:lnSpc>
              <a:spcBef>
                <a:spcPts val="340"/>
              </a:spcBef>
              <a:buClr>
                <a:schemeClr val="accent3"/>
              </a:buClr>
              <a:buSzPct val="95000"/>
              <a:buFont typeface="Arial"/>
              <a:buChar char="•"/>
            </a:pPr>
            <a:r>
              <a:rPr lang="en-US" sz="1800" dirty="0">
                <a:latin typeface="Proxima Nova"/>
                <a:ea typeface="Merriweather"/>
                <a:cs typeface="Arial"/>
              </a:rPr>
              <a:t>IV Access</a:t>
            </a:r>
            <a:endParaRPr lang="en-US" sz="1800"/>
          </a:p>
          <a:p>
            <a:pPr marL="800100" lvl="2" indent="-128270">
              <a:lnSpc>
                <a:spcPct val="80000"/>
              </a:lnSpc>
              <a:spcBef>
                <a:spcPts val="340"/>
              </a:spcBef>
              <a:buFont typeface="Arial"/>
              <a:buChar char="•"/>
            </a:pPr>
            <a:r>
              <a:rPr lang="en-US" sz="1350" dirty="0">
                <a:latin typeface="Proxima Nova"/>
                <a:ea typeface="Merriweather"/>
                <a:cs typeface="Arial"/>
              </a:rPr>
              <a:t>Introducer sheath (8 Fr) &gt; HD </a:t>
            </a:r>
            <a:r>
              <a:rPr lang="en-US" sz="1350" err="1">
                <a:latin typeface="Proxima Nova"/>
                <a:ea typeface="Merriweather"/>
                <a:cs typeface="Arial"/>
              </a:rPr>
              <a:t>cath</a:t>
            </a:r>
            <a:r>
              <a:rPr lang="en-US" sz="1350" dirty="0">
                <a:latin typeface="Proxima Nova"/>
                <a:ea typeface="Merriweather"/>
                <a:cs typeface="Arial"/>
              </a:rPr>
              <a:t> (13 Fr) &gt; Large bore PIV 14G/16G &gt; Triple lumen CVC</a:t>
            </a:r>
          </a:p>
          <a:p>
            <a:pPr marL="542925" lvl="1" indent="-285750">
              <a:lnSpc>
                <a:spcPct val="80000"/>
              </a:lnSpc>
              <a:spcBef>
                <a:spcPts val="340"/>
              </a:spcBef>
              <a:buFont typeface="Arial"/>
              <a:buChar char="•"/>
            </a:pPr>
            <a:endParaRPr lang="en-US" sz="1600" dirty="0">
              <a:latin typeface="Proxima Nova"/>
              <a:ea typeface="Merriweather"/>
              <a:cs typeface="Arial"/>
            </a:endParaRPr>
          </a:p>
          <a:p>
            <a:pPr marL="285750" indent="-285750">
              <a:lnSpc>
                <a:spcPct val="80000"/>
              </a:lnSpc>
              <a:spcBef>
                <a:spcPts val="340"/>
              </a:spcBef>
              <a:buFont typeface="Arial"/>
              <a:buChar char="•"/>
            </a:pPr>
            <a:r>
              <a:rPr lang="en-US" sz="1800" dirty="0">
                <a:latin typeface="Proxima Nova"/>
                <a:ea typeface="Merriweather"/>
                <a:cs typeface="Arial"/>
              </a:rPr>
              <a:t>Acid suppression</a:t>
            </a:r>
          </a:p>
          <a:p>
            <a:pPr marL="800100" lvl="2" indent="-128270">
              <a:lnSpc>
                <a:spcPct val="80000"/>
              </a:lnSpc>
              <a:spcBef>
                <a:spcPts val="340"/>
              </a:spcBef>
              <a:buFont typeface="Arial"/>
              <a:buChar char="•"/>
            </a:pPr>
            <a:r>
              <a:rPr lang="en-US" sz="1350" dirty="0">
                <a:latin typeface="Proxima Nova"/>
                <a:ea typeface="Merriweather"/>
                <a:cs typeface="Arial"/>
              </a:rPr>
              <a:t>PPI preferred over H2 blocker</a:t>
            </a:r>
          </a:p>
          <a:p>
            <a:pPr marL="800100" lvl="2" indent="-128270">
              <a:lnSpc>
                <a:spcPct val="80000"/>
              </a:lnSpc>
              <a:spcBef>
                <a:spcPts val="340"/>
              </a:spcBef>
              <a:buFont typeface="Arial"/>
              <a:buChar char="•"/>
            </a:pPr>
            <a:r>
              <a:rPr lang="en-US" sz="1600" dirty="0">
                <a:latin typeface="Proxima Nova"/>
                <a:ea typeface="Merriweather"/>
                <a:cs typeface="Arial"/>
              </a:rPr>
              <a:t>JAMA Meta-analysis showed no difference in twice daily PPI vs infusion</a:t>
            </a:r>
            <a:endParaRPr lang="en-US" dirty="0"/>
          </a:p>
          <a:p>
            <a:pPr marL="542925" lvl="1" indent="-285750">
              <a:lnSpc>
                <a:spcPct val="80000"/>
              </a:lnSpc>
              <a:spcBef>
                <a:spcPts val="340"/>
              </a:spcBef>
              <a:buFont typeface="Arial"/>
              <a:buChar char="•"/>
            </a:pPr>
            <a:endParaRPr lang="en-US" sz="1600" dirty="0">
              <a:latin typeface="Proxima Nova"/>
              <a:ea typeface="Merriweather"/>
              <a:cs typeface="Arial"/>
            </a:endParaRPr>
          </a:p>
          <a:p>
            <a:pPr marL="274320" indent="-274320">
              <a:lnSpc>
                <a:spcPct val="80000"/>
              </a:lnSpc>
              <a:spcBef>
                <a:spcPts val="360"/>
              </a:spcBef>
              <a:buFont typeface="Arial"/>
              <a:buChar char="•"/>
            </a:pPr>
            <a:r>
              <a:rPr lang="en-US" sz="1600" dirty="0">
                <a:latin typeface="Proxima Nova"/>
                <a:ea typeface="Merriweather"/>
                <a:cs typeface="Arial"/>
              </a:rPr>
              <a:t>Somatostatin (octreotide)</a:t>
            </a:r>
          </a:p>
          <a:p>
            <a:pPr marL="640080" lvl="1" indent="-259080">
              <a:lnSpc>
                <a:spcPct val="80000"/>
              </a:lnSpc>
              <a:spcBef>
                <a:spcPts val="340"/>
              </a:spcBef>
              <a:buFont typeface="Arial"/>
              <a:buChar char="•"/>
            </a:pPr>
            <a:r>
              <a:rPr lang="en-US" sz="1600" dirty="0">
                <a:latin typeface="Proxima Nova"/>
                <a:ea typeface="Merriweather"/>
                <a:cs typeface="Arial"/>
              </a:rPr>
              <a:t>Causes splanchnic vasoconstriction and decreased portal inflow</a:t>
            </a:r>
          </a:p>
          <a:p>
            <a:pPr marL="640080" lvl="1" indent="-259080">
              <a:lnSpc>
                <a:spcPct val="80000"/>
              </a:lnSpc>
              <a:spcBef>
                <a:spcPts val="340"/>
              </a:spcBef>
              <a:buFont typeface="Arial"/>
              <a:buChar char="•"/>
            </a:pPr>
            <a:r>
              <a:rPr lang="en-US" sz="1600" dirty="0">
                <a:latin typeface="Proxima Nova"/>
                <a:ea typeface="Merriweather"/>
                <a:cs typeface="Arial"/>
              </a:rPr>
              <a:t>Results in decrease in portal pressure so most useful in variceal/portal hypertensive diseases</a:t>
            </a:r>
          </a:p>
          <a:p>
            <a:pPr marL="640080" lvl="1" indent="-259080">
              <a:lnSpc>
                <a:spcPct val="80000"/>
              </a:lnSpc>
              <a:spcBef>
                <a:spcPts val="340"/>
              </a:spcBef>
              <a:buFont typeface="Arial"/>
              <a:buChar char="•"/>
            </a:pPr>
            <a:r>
              <a:rPr lang="en-US" sz="1600" dirty="0">
                <a:latin typeface="Proxima Nova"/>
                <a:ea typeface="Merriweather"/>
                <a:cs typeface="Arial"/>
              </a:rPr>
              <a:t>Limited or no role in documented ulcer disease</a:t>
            </a:r>
          </a:p>
          <a:p>
            <a:pPr marL="640080" lvl="1" indent="-259080">
              <a:lnSpc>
                <a:spcPct val="80000"/>
              </a:lnSpc>
              <a:spcBef>
                <a:spcPts val="340"/>
              </a:spcBef>
              <a:buFont typeface="Arial"/>
              <a:buChar char="•"/>
            </a:pPr>
            <a:r>
              <a:rPr lang="en-US" sz="1600" dirty="0">
                <a:latin typeface="Proxima Nova"/>
                <a:ea typeface="Merriweather"/>
                <a:cs typeface="Arial"/>
              </a:rPr>
              <a:t>Given as 50 mcg bolus then infusion of 50 mcg/hour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683079" y="615499"/>
            <a:ext cx="7886700" cy="694191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3300" b="0" i="0" u="none" strike="noStrike" cap="none" baseline="0" dirty="0">
                <a:latin typeface="Proxima Nova"/>
                <a:ea typeface="Calibri"/>
                <a:cs typeface="Calibri"/>
                <a:sym typeface="Calibri"/>
              </a:rPr>
              <a:t>Upper GI </a:t>
            </a:r>
            <a:r>
              <a:rPr lang="en-US" sz="3300" dirty="0">
                <a:latin typeface="Proxima Nova"/>
                <a:ea typeface="Calibri"/>
                <a:cs typeface="Calibri"/>
                <a:sym typeface="Calibri"/>
              </a:rPr>
              <a:t>Bleed - Special</a:t>
            </a:r>
            <a:r>
              <a:rPr lang="en-US" sz="3300" b="0" i="0" u="none" strike="noStrike" cap="none" baseline="0" dirty="0">
                <a:latin typeface="Proxima Nova"/>
                <a:ea typeface="Calibri"/>
                <a:cs typeface="Calibri"/>
                <a:sym typeface="Calibri"/>
              </a:rPr>
              <a:t> Considerations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idx="1"/>
          </p:nvPr>
        </p:nvSpPr>
        <p:spPr>
          <a:xfrm>
            <a:off x="595993" y="2230362"/>
            <a:ext cx="7886700" cy="37724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56540" algn="l" rtl="0">
              <a:lnSpc>
                <a:spcPct val="8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Noto Symbol"/>
              <a:buChar char="●"/>
            </a:pPr>
            <a:r>
              <a:rPr lang="en-US" sz="1800" b="1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Uremia</a:t>
            </a:r>
            <a:r>
              <a:rPr lang="en-US" sz="18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 frequently seen either from GI bleed or acute kidney injury</a:t>
            </a:r>
            <a:endParaRPr lang="en-US" sz="18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640080" marR="0" lvl="1" indent="-267335" algn="l" rtl="0">
              <a:lnSpc>
                <a:spcPct val="80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18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Causes intrinsic platelet dysfunction and abnormal platelet-endothelial interactions</a:t>
            </a:r>
            <a:endParaRPr lang="en-US" sz="18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640080" marR="0" lvl="1" indent="-267335" algn="l" rtl="0">
              <a:lnSpc>
                <a:spcPct val="80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1800" b="0" i="0" u="none" strike="noStrike" cap="none" baseline="0" err="1">
                <a:latin typeface="Proxima Nova"/>
                <a:ea typeface="Merriweather"/>
                <a:cs typeface="Merriweather"/>
                <a:sym typeface="Merriweather"/>
              </a:rPr>
              <a:t>Desmopression</a:t>
            </a:r>
            <a:r>
              <a:rPr lang="en-US" sz="18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 (</a:t>
            </a:r>
            <a:r>
              <a:rPr lang="en-US" sz="1800" b="0" i="0" u="none" strike="noStrike" cap="none" baseline="0" err="1">
                <a:latin typeface="Proxima Nova"/>
                <a:ea typeface="Merriweather"/>
                <a:cs typeface="Merriweather"/>
                <a:sym typeface="Merriweather"/>
              </a:rPr>
              <a:t>ddAVP</a:t>
            </a:r>
            <a:r>
              <a:rPr lang="en-US" sz="18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) can decrease dysfunction by release of von Willebrand factor</a:t>
            </a:r>
            <a:endParaRPr lang="en-US" sz="18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640080" marR="0" lvl="1" indent="-267335" algn="l" rtl="0">
              <a:lnSpc>
                <a:spcPct val="80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18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Dose is 0.3-0.4 mcg/kg</a:t>
            </a:r>
            <a:endParaRPr lang="en-US" sz="1800" dirty="0">
              <a:latin typeface="Proxima Nova"/>
              <a:ea typeface="Merriweather"/>
              <a:cs typeface="Merriweather"/>
            </a:endParaRPr>
          </a:p>
          <a:p>
            <a:pPr marL="372745" marR="0" lvl="1" indent="0" algn="l" rtl="0">
              <a:lnSpc>
                <a:spcPct val="80000"/>
              </a:lnSpc>
              <a:spcBef>
                <a:spcPts val="440"/>
              </a:spcBef>
              <a:buClr>
                <a:schemeClr val="accent1"/>
              </a:buClr>
              <a:buSzPct val="100000"/>
              <a:buNone/>
            </a:pPr>
            <a:endParaRPr lang="en-US" sz="18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274320" marR="0" lvl="0" indent="-256540" algn="l" rtl="0">
              <a:lnSpc>
                <a:spcPct val="80000"/>
              </a:lnSpc>
              <a:spcBef>
                <a:spcPts val="480"/>
              </a:spcBef>
              <a:buClr>
                <a:schemeClr val="accent3"/>
              </a:buClr>
              <a:buSzPct val="100000"/>
              <a:buFont typeface="Noto Symbol"/>
              <a:buChar char="●"/>
            </a:pPr>
            <a:r>
              <a:rPr lang="en-US" sz="18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Meta-analysis of </a:t>
            </a:r>
            <a:r>
              <a:rPr lang="en-US" sz="1800" b="1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antibiotic prophylaxis </a:t>
            </a:r>
            <a:r>
              <a:rPr lang="en-US" sz="18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in GI bleeds with cirrhosis reduces</a:t>
            </a:r>
            <a:endParaRPr lang="en-US" sz="18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640080" marR="0" lvl="1" indent="-267335" algn="l" rtl="0">
              <a:lnSpc>
                <a:spcPct val="80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18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Mortality RR 0.79 (0.63-0.98)</a:t>
            </a:r>
            <a:endParaRPr lang="en-US" sz="18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640080" marR="0" lvl="1" indent="-267335" algn="l" rtl="0">
              <a:lnSpc>
                <a:spcPct val="80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18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Infection RR 0.35 (0.26-0.47)</a:t>
            </a:r>
            <a:endParaRPr lang="en-US" sz="18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640080" marR="0" lvl="1" indent="-267335" algn="l" rtl="0">
              <a:lnSpc>
                <a:spcPct val="80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18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Rebleeding RR 0.53 (0.38-0.74)</a:t>
            </a:r>
            <a:endParaRPr lang="en-US" sz="18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914400" marR="0" lvl="2" indent="-167640" algn="l" rtl="0">
              <a:lnSpc>
                <a:spcPct val="80000"/>
              </a:lnSpc>
              <a:spcBef>
                <a:spcPts val="388"/>
              </a:spcBef>
              <a:buClr>
                <a:schemeClr val="accent2"/>
              </a:buClr>
              <a:buFont typeface="Noto Symbol"/>
              <a:buNone/>
            </a:pPr>
            <a:endParaRPr sz="2000" b="0" i="0" u="none" strike="noStrike" cap="none" baseline="0" dirty="0">
              <a:solidFill>
                <a:schemeClr val="tx1"/>
              </a:solidFill>
              <a:latin typeface="Merriweather"/>
              <a:ea typeface="Merriweather"/>
              <a:cs typeface="Merriweather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5093269" y="6421817"/>
            <a:ext cx="4246670" cy="652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Aliment </a:t>
            </a:r>
            <a:r>
              <a:rPr lang="en-US" sz="1600" b="0" i="0" u="none" strike="noStrike" cap="none" baseline="0" err="1">
                <a:latin typeface="Proxima Nova"/>
                <a:ea typeface="Merriweather"/>
                <a:cs typeface="Merriweather"/>
                <a:sym typeface="Merriweather"/>
              </a:rPr>
              <a:t>Pharmacol</a:t>
            </a:r>
            <a:r>
              <a:rPr lang="en-US" sz="16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 Ther 2011;34:509-518.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989D37A-E1FB-7B98-7CBA-7C8B56090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2757" y="1047297"/>
            <a:ext cx="5206098" cy="5592309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A988CE7-F224-75C0-6A1A-6155B19FB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6" y="115101"/>
            <a:ext cx="4876800" cy="92912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8CE394B-252B-4B37-F973-960BD7299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8" y="1047119"/>
            <a:ext cx="2743200" cy="7687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CD2410-DA61-811A-94EC-F38721283FFE}"/>
              </a:ext>
            </a:extLst>
          </p:cNvPr>
          <p:cNvSpPr txBox="1"/>
          <p:nvPr/>
        </p:nvSpPr>
        <p:spPr>
          <a:xfrm>
            <a:off x="5878286" y="283029"/>
            <a:ext cx="302078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solidFill>
                  <a:srgbClr val="3B3030"/>
                </a:solidFill>
                <a:latin typeface="Fira Sans"/>
              </a:rPr>
              <a:t>The American Journal of Gastroenterology </a:t>
            </a:r>
            <a:r>
              <a:rPr lang="en-US" sz="1400" dirty="0">
                <a:solidFill>
                  <a:srgbClr val="005B92"/>
                </a:solidFill>
                <a:latin typeface="Fira Sans"/>
                <a:hlinkClick r:id="rId5"/>
              </a:rPr>
              <a:t>116(5):p 899-917, May 2021.</a:t>
            </a:r>
            <a:endParaRPr lang="en-US" sz="1400">
              <a:cs typeface="Calibri"/>
            </a:endParaRPr>
          </a:p>
        </p:txBody>
      </p:sp>
      <p:pic>
        <p:nvPicPr>
          <p:cNvPr id="10" name="Graphic 10" descr="Stomach with solid fill">
            <a:extLst>
              <a:ext uri="{FF2B5EF4-FFF2-40B4-BE49-F238E27FC236}">
                <a16:creationId xmlns:a16="http://schemas.microsoft.com/office/drawing/2014/main" id="{3DD7A084-828C-C93A-650F-E4160AFAC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2886" y="2966358"/>
            <a:ext cx="1752600" cy="17526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BF93D4D-A43D-F635-FA2D-456345585BAD}"/>
              </a:ext>
            </a:extLst>
          </p:cNvPr>
          <p:cNvSpPr/>
          <p:nvPr/>
        </p:nvSpPr>
        <p:spPr>
          <a:xfrm>
            <a:off x="566056" y="2808514"/>
            <a:ext cx="2242457" cy="2286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93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idx="1"/>
          </p:nvPr>
        </p:nvSpPr>
        <p:spPr>
          <a:xfrm>
            <a:off x="2721" y="1925562"/>
            <a:ext cx="7004957" cy="41207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40080" marR="0" lvl="1" indent="-129540" algn="l" rtl="0"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chemeClr val="tx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640080" lvl="1" indent="-259080">
              <a:spcBef>
                <a:spcPts val="560"/>
              </a:spcBef>
              <a:buClr>
                <a:schemeClr val="accent1"/>
              </a:buClr>
              <a:buSzPct val="85000"/>
            </a:pPr>
            <a:r>
              <a:rPr lang="en-US" sz="1800" dirty="0">
                <a:latin typeface="Proxima Nova"/>
                <a:ea typeface="Merriweather"/>
                <a:cs typeface="Merriweather"/>
              </a:rPr>
              <a:t>Patients with cirrhosis and acute variceal hemorrhage</a:t>
            </a:r>
            <a:endParaRPr lang="en-US" sz="18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986155" lvl="2" indent="-342900">
              <a:spcBef>
                <a:spcPts val="560"/>
              </a:spcBef>
              <a:buClr>
                <a:srgbClr val="4472C4"/>
              </a:buClr>
              <a:buSzPct val="85000"/>
              <a:buAutoNum type="arabicPeriod"/>
            </a:pPr>
            <a:r>
              <a:rPr lang="en-US" sz="1550" dirty="0">
                <a:latin typeface="Proxima Nova"/>
                <a:ea typeface="Merriweather"/>
                <a:cs typeface="Merriweather"/>
              </a:rPr>
              <a:t>Maintain </a:t>
            </a:r>
            <a:r>
              <a:rPr lang="en-US" sz="1550" err="1">
                <a:latin typeface="Proxima Nova"/>
                <a:ea typeface="Merriweather"/>
                <a:cs typeface="Merriweather"/>
              </a:rPr>
              <a:t>hgb</a:t>
            </a:r>
            <a:r>
              <a:rPr lang="en-US" sz="1550" dirty="0">
                <a:latin typeface="Proxima Nova"/>
                <a:ea typeface="Merriweather"/>
                <a:cs typeface="Merriweather"/>
              </a:rPr>
              <a:t> ~ 8g/dL</a:t>
            </a:r>
            <a:endParaRPr lang="en-US" sz="155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986155" lvl="2" indent="-342900">
              <a:spcBef>
                <a:spcPts val="560"/>
              </a:spcBef>
              <a:buClr>
                <a:srgbClr val="4472C4"/>
              </a:buClr>
              <a:buSzPct val="85000"/>
              <a:buAutoNum type="arabicPeriod"/>
            </a:pPr>
            <a:r>
              <a:rPr lang="en-US" sz="1550" dirty="0">
                <a:latin typeface="Proxima Nova"/>
                <a:ea typeface="Merriweather"/>
                <a:cs typeface="Merriweather"/>
              </a:rPr>
              <a:t>Short-term </a:t>
            </a:r>
            <a:r>
              <a:rPr lang="en-US" sz="1550" err="1">
                <a:latin typeface="Proxima Nova"/>
                <a:ea typeface="Merriweather"/>
                <a:cs typeface="Merriweather"/>
              </a:rPr>
              <a:t>abx</a:t>
            </a:r>
            <a:r>
              <a:rPr lang="en-US" sz="1550" dirty="0">
                <a:latin typeface="Proxima Nova"/>
                <a:ea typeface="Merriweather"/>
                <a:cs typeface="Merriweather"/>
              </a:rPr>
              <a:t> (max 7d) for any GI hemorrhage</a:t>
            </a:r>
          </a:p>
          <a:p>
            <a:pPr marL="986155" lvl="2" indent="-342900">
              <a:spcBef>
                <a:spcPts val="560"/>
              </a:spcBef>
              <a:buClr>
                <a:srgbClr val="4472C4"/>
              </a:buClr>
              <a:buSzPct val="85000"/>
              <a:buAutoNum type="arabicPeriod"/>
            </a:pPr>
            <a:r>
              <a:rPr lang="en-US" sz="1550" dirty="0">
                <a:latin typeface="Proxima Nova"/>
                <a:ea typeface="Merriweather"/>
                <a:cs typeface="Merriweather"/>
              </a:rPr>
              <a:t>Somatostatin or its analogues should be initiated immediately and continued for 3-5 days</a:t>
            </a:r>
          </a:p>
          <a:p>
            <a:pPr marL="986155" lvl="2" indent="-342900">
              <a:spcBef>
                <a:spcPts val="560"/>
              </a:spcBef>
              <a:buClr>
                <a:srgbClr val="4472C4"/>
              </a:buClr>
              <a:buSzPct val="85000"/>
              <a:buAutoNum type="arabicPeriod"/>
            </a:pPr>
            <a:r>
              <a:rPr lang="en-US" sz="1550" dirty="0">
                <a:latin typeface="Proxima Nova"/>
                <a:ea typeface="Merriweather"/>
                <a:cs typeface="Merriweather"/>
              </a:rPr>
              <a:t>EGD within 12 hours</a:t>
            </a:r>
          </a:p>
          <a:p>
            <a:pPr marL="986155" lvl="2" indent="-342900">
              <a:spcBef>
                <a:spcPts val="560"/>
              </a:spcBef>
              <a:buClr>
                <a:srgbClr val="4472C4"/>
              </a:buClr>
              <a:buSzPct val="85000"/>
              <a:buAutoNum type="arabicPeriod"/>
            </a:pPr>
            <a:r>
              <a:rPr lang="en-US" sz="1550" dirty="0">
                <a:latin typeface="Proxima Nova"/>
                <a:ea typeface="Merriweather"/>
                <a:cs typeface="Merriweather"/>
              </a:rPr>
              <a:t>TIPS if varices not controlled or recurrent bleeding despite pharmacological and endoscopic therapy</a:t>
            </a:r>
          </a:p>
          <a:p>
            <a:pPr marL="986155" lvl="2" indent="-342900">
              <a:spcBef>
                <a:spcPts val="560"/>
              </a:spcBef>
              <a:buClr>
                <a:srgbClr val="4472C4"/>
              </a:buClr>
              <a:buSzPct val="85000"/>
              <a:buAutoNum type="arabicPeriod"/>
            </a:pPr>
            <a:r>
              <a:rPr lang="en-US" sz="1550" dirty="0">
                <a:latin typeface="Proxima Nova"/>
                <a:ea typeface="Merriweather"/>
                <a:cs typeface="Merriweather"/>
              </a:rPr>
              <a:t>Balloon tamponade (max 24h) if uncontrollable bleeding if definitive therapy is planned.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ADC1239-5130-58AB-9F03-2F4A087DA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43" y="545059"/>
            <a:ext cx="5954485" cy="1108797"/>
          </a:xfrm>
          <a:prstGeom prst="rect">
            <a:avLst/>
          </a:prstGeom>
        </p:spPr>
      </p:pic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429C1A22-D65F-E687-A448-098D7D493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429" y="3762102"/>
            <a:ext cx="2068286" cy="25995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A9409C-FFDC-D134-2F11-EA0167F1182D}"/>
              </a:ext>
            </a:extLst>
          </p:cNvPr>
          <p:cNvSpPr txBox="1"/>
          <p:nvPr/>
        </p:nvSpPr>
        <p:spPr>
          <a:xfrm>
            <a:off x="7647214" y="6362700"/>
            <a:ext cx="5987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cs typeface="Calibri"/>
              </a:rPr>
              <a:t>TIPS</a:t>
            </a:r>
            <a:endParaRPr lang="en-US" dirty="0"/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C8CEC8F2-1B90-075B-E722-08610EDEF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857" y="657096"/>
            <a:ext cx="2013858" cy="26046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E7EE48-4DBA-0B87-03B9-73B1E4826501}"/>
              </a:ext>
            </a:extLst>
          </p:cNvPr>
          <p:cNvSpPr txBox="1"/>
          <p:nvPr/>
        </p:nvSpPr>
        <p:spPr>
          <a:xfrm>
            <a:off x="7173686" y="3325585"/>
            <a:ext cx="20737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Minnesota tube</a:t>
            </a:r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977221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3300" b="0" i="0" u="none" strike="noStrike" cap="none" baseline="0" dirty="0">
                <a:latin typeface="Proxima Nova"/>
                <a:ea typeface="Calibri"/>
                <a:cs typeface="Calibri"/>
                <a:sym typeface="Calibri"/>
              </a:rPr>
              <a:t>Ulcer Intervention</a:t>
            </a:r>
            <a:endParaRPr lang="en-US" sz="3300" b="0" i="0" u="none" strike="noStrike" cap="none" baseline="0" dirty="0">
              <a:latin typeface="Proxima Nova"/>
              <a:ea typeface="Calibri"/>
              <a:cs typeface="Calibri"/>
            </a:endParaRPr>
          </a:p>
        </p:txBody>
      </p:sp>
      <p:sp>
        <p:nvSpPr>
          <p:cNvPr id="288" name="Shape 28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56540" algn="l" rtl="0">
              <a:lnSpc>
                <a:spcPct val="8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Noto Symbol"/>
              <a:buChar char="●"/>
            </a:pPr>
            <a:r>
              <a:rPr lang="en-US" sz="20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Endoscopic</a:t>
            </a:r>
            <a:endParaRPr lang="en-US" sz="20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640080" marR="0" lvl="1" indent="-267335" algn="l" rtl="0">
              <a:lnSpc>
                <a:spcPct val="80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20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Epinephrine injection</a:t>
            </a:r>
            <a:endParaRPr lang="en-US" sz="20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914400" marR="0" lvl="2" indent="-294005" algn="l" rtl="0">
              <a:lnSpc>
                <a:spcPct val="80000"/>
              </a:lnSpc>
              <a:spcBef>
                <a:spcPts val="390"/>
              </a:spcBef>
              <a:buClr>
                <a:schemeClr val="accent2"/>
              </a:buClr>
              <a:buSzPct val="100000"/>
              <a:buFont typeface="Noto Symbol"/>
              <a:buChar char="●"/>
            </a:pPr>
            <a:r>
              <a:rPr lang="en-US" sz="20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Risk of systemic effects depending on amount and location</a:t>
            </a:r>
            <a:endParaRPr lang="en-US" sz="20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640080" marR="0" lvl="1" indent="-267335" algn="l" rtl="0">
              <a:lnSpc>
                <a:spcPct val="80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20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Thermal coagulation</a:t>
            </a:r>
            <a:endParaRPr lang="en-US" sz="20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640080" marR="0" lvl="1" indent="-267335" algn="l" rtl="0">
              <a:lnSpc>
                <a:spcPct val="80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20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Argon Plasma coagulation (APC)</a:t>
            </a:r>
            <a:endParaRPr lang="en-US" sz="20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640080" marR="0" lvl="1" indent="-267335" algn="l" rtl="0">
              <a:lnSpc>
                <a:spcPct val="80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2000" b="0" i="0" u="none" strike="noStrike" cap="none" baseline="0" err="1">
                <a:latin typeface="Proxima Nova"/>
                <a:ea typeface="Merriweather"/>
                <a:cs typeface="Merriweather"/>
                <a:sym typeface="Merriweather"/>
              </a:rPr>
              <a:t>Hemoclips</a:t>
            </a:r>
            <a:endParaRPr lang="en-US" sz="2000" b="0" i="0" u="none" strike="noStrike" cap="none" baseline="0">
              <a:latin typeface="Proxima Nova"/>
              <a:ea typeface="Merriweather"/>
              <a:cs typeface="Merriweather"/>
            </a:endParaRPr>
          </a:p>
          <a:p>
            <a:pPr marL="914400" marR="0" lvl="2" indent="-294005" algn="l" rtl="0">
              <a:lnSpc>
                <a:spcPct val="80000"/>
              </a:lnSpc>
              <a:spcBef>
                <a:spcPts val="390"/>
              </a:spcBef>
              <a:buClr>
                <a:schemeClr val="accent2"/>
              </a:buClr>
              <a:buSzPct val="100000"/>
              <a:buFont typeface="Noto Symbol"/>
              <a:buChar char="●"/>
            </a:pPr>
            <a:r>
              <a:rPr lang="en-US" sz="20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Can also help to localize lesion if surgery or VIR intervention</a:t>
            </a:r>
            <a:endParaRPr lang="en-US" sz="20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274320" marR="0" lvl="0" indent="-256540" algn="l" rtl="0">
              <a:lnSpc>
                <a:spcPct val="80000"/>
              </a:lnSpc>
              <a:spcBef>
                <a:spcPts val="480"/>
              </a:spcBef>
              <a:buClr>
                <a:schemeClr val="accent3"/>
              </a:buClr>
              <a:buSzPct val="100000"/>
              <a:buFont typeface="Noto Symbol"/>
              <a:buChar char="●"/>
            </a:pPr>
            <a:r>
              <a:rPr lang="en-US" sz="20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VIR embolization</a:t>
            </a:r>
            <a:endParaRPr lang="en-US" sz="20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640080" marR="0" lvl="1" indent="-267335" algn="l" rtl="0">
              <a:lnSpc>
                <a:spcPct val="80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20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Risk of infarct and perforation</a:t>
            </a:r>
            <a:endParaRPr lang="en-US" sz="20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274320" marR="0" lvl="0" indent="-256540" algn="l" rtl="0">
              <a:lnSpc>
                <a:spcPct val="80000"/>
              </a:lnSpc>
              <a:spcBef>
                <a:spcPts val="480"/>
              </a:spcBef>
              <a:buClr>
                <a:schemeClr val="accent3"/>
              </a:buClr>
              <a:buSzPct val="100000"/>
              <a:buFont typeface="Noto Symbol"/>
              <a:buChar char="●"/>
            </a:pPr>
            <a:r>
              <a:rPr lang="en-US" sz="20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OR for resection</a:t>
            </a:r>
            <a:endParaRPr lang="en-US" sz="20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640080" marR="0" lvl="1" indent="-139065" algn="l" rtl="0">
              <a:lnSpc>
                <a:spcPct val="80000"/>
              </a:lnSpc>
              <a:spcBef>
                <a:spcPts val="444"/>
              </a:spcBef>
              <a:buClr>
                <a:schemeClr val="accent1"/>
              </a:buClr>
              <a:buFont typeface="Noto Symbol"/>
              <a:buNone/>
            </a:pPr>
            <a:endParaRPr sz="2000" b="0" i="0" u="none" strike="noStrike" cap="none" baseline="0" dirty="0">
              <a:solidFill>
                <a:schemeClr val="tx1"/>
              </a:solidFill>
              <a:latin typeface="Merriweather"/>
              <a:ea typeface="Merriweather"/>
              <a:cs typeface="Merriweather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628650" y="539299"/>
            <a:ext cx="7886700" cy="803048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3300" b="0" i="0" u="none" strike="noStrike" cap="none" baseline="0" dirty="0">
                <a:latin typeface="Proxima Nova"/>
                <a:ea typeface="Calibri"/>
                <a:cs typeface="Calibri"/>
                <a:sym typeface="Calibri"/>
              </a:rPr>
              <a:t>Lower GI </a:t>
            </a:r>
            <a:r>
              <a:rPr lang="en-US" sz="3300" dirty="0">
                <a:latin typeface="Proxima Nova"/>
                <a:ea typeface="Calibri"/>
                <a:cs typeface="Calibri"/>
                <a:sym typeface="Calibri"/>
              </a:rPr>
              <a:t>Bleed</a:t>
            </a:r>
            <a:endParaRPr lang="en-US" sz="3300" b="0" i="0" u="none" strike="noStrike" cap="none" baseline="0" dirty="0">
              <a:latin typeface="Proxima Nova"/>
              <a:ea typeface="Calibri"/>
              <a:cs typeface="Calibri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idx="1"/>
          </p:nvPr>
        </p:nvSpPr>
        <p:spPr>
          <a:xfrm>
            <a:off x="623208" y="1990875"/>
            <a:ext cx="7407729" cy="45235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indent="-274320">
              <a:spcBef>
                <a:spcPts val="0"/>
              </a:spcBef>
              <a:buClr>
                <a:schemeClr val="accent3"/>
              </a:buClr>
              <a:buSzPct val="95000"/>
              <a:buFont typeface="Noto Symbol,Sans-Serif"/>
              <a:buChar char="●"/>
            </a:pPr>
            <a:r>
              <a:rPr lang="en-US" sz="1600">
                <a:latin typeface="Arial"/>
                <a:cs typeface="Arial"/>
              </a:rPr>
              <a:t>Colonoscopy</a:t>
            </a:r>
            <a:endParaRPr lang="en-US" sz="1600" dirty="0">
              <a:latin typeface="Arial"/>
              <a:cs typeface="Arial"/>
            </a:endParaRPr>
          </a:p>
          <a:p>
            <a:pPr marL="640080" lvl="1" indent="-259080">
              <a:spcBef>
                <a:spcPts val="480"/>
              </a:spcBef>
              <a:buFont typeface="Noto Symbol,Sans-Serif"/>
              <a:buChar char="●"/>
            </a:pPr>
            <a:r>
              <a:rPr lang="en-US" sz="1600">
                <a:latin typeface="Arial"/>
                <a:cs typeface="Arial"/>
              </a:rPr>
              <a:t>Typical first step, though requires bowel prep and visually limited from blood</a:t>
            </a:r>
            <a:endParaRPr lang="en-US" sz="1600" dirty="0">
              <a:latin typeface="Arial"/>
              <a:cs typeface="Arial"/>
            </a:endParaRPr>
          </a:p>
          <a:p>
            <a:pPr marL="640080" lvl="1" indent="-259080">
              <a:spcBef>
                <a:spcPts val="480"/>
              </a:spcBef>
              <a:buFont typeface="Noto Symbol,Sans-Serif"/>
              <a:buChar char="●"/>
            </a:pPr>
            <a:r>
              <a:rPr lang="en-US" sz="1600">
                <a:latin typeface="Arial"/>
                <a:cs typeface="Arial"/>
              </a:rPr>
              <a:t>Can identify site to assist with further therapy</a:t>
            </a:r>
            <a:endParaRPr lang="en-US" sz="1600" dirty="0">
              <a:latin typeface="Arial"/>
              <a:cs typeface="Arial"/>
            </a:endParaRPr>
          </a:p>
          <a:p>
            <a:pPr marL="640080" lvl="1" indent="-259080">
              <a:spcBef>
                <a:spcPts val="480"/>
              </a:spcBef>
              <a:buFont typeface="Noto Symbol,Sans-Serif"/>
              <a:buChar char="●"/>
            </a:pPr>
            <a:r>
              <a:rPr lang="en-US" sz="1600">
                <a:latin typeface="Arial"/>
                <a:cs typeface="Arial"/>
              </a:rPr>
              <a:t>Few endoscopic intervention options</a:t>
            </a:r>
            <a:endParaRPr lang="en-US" sz="1600" dirty="0">
              <a:latin typeface="Arial"/>
              <a:cs typeface="Arial"/>
            </a:endParaRPr>
          </a:p>
          <a:p>
            <a:pPr marL="640080" lvl="1" indent="-259080">
              <a:spcBef>
                <a:spcPts val="480"/>
              </a:spcBef>
              <a:buFont typeface="Noto Symbol,Sans-Serif"/>
              <a:buChar char="●"/>
            </a:pPr>
            <a:endParaRPr lang="en-US" sz="1600" dirty="0">
              <a:latin typeface="Arial"/>
              <a:cs typeface="Arial"/>
            </a:endParaRPr>
          </a:p>
          <a:p>
            <a:pPr marL="274320" indent="-274320">
              <a:spcBef>
                <a:spcPts val="520"/>
              </a:spcBef>
              <a:buFont typeface="Noto Symbol,Sans-Serif"/>
              <a:buChar char="●"/>
            </a:pPr>
            <a:r>
              <a:rPr lang="en-US" sz="1600">
                <a:latin typeface="Arial"/>
                <a:cs typeface="Arial"/>
              </a:rPr>
              <a:t>Tagged RBC</a:t>
            </a:r>
            <a:endParaRPr lang="en-US" sz="1600" dirty="0">
              <a:latin typeface="Arial"/>
              <a:cs typeface="Arial"/>
            </a:endParaRPr>
          </a:p>
          <a:p>
            <a:pPr marL="640080" lvl="1" indent="-259080">
              <a:spcBef>
                <a:spcPts val="480"/>
              </a:spcBef>
              <a:buFont typeface="Noto Symbol,Sans-Serif"/>
              <a:buChar char="●"/>
            </a:pPr>
            <a:r>
              <a:rPr lang="en-US" sz="1600">
                <a:latin typeface="Arial"/>
                <a:cs typeface="Arial"/>
              </a:rPr>
              <a:t>Will allow visualization of entire GI tract</a:t>
            </a:r>
            <a:endParaRPr lang="en-US" sz="1600" dirty="0">
              <a:latin typeface="Arial"/>
              <a:cs typeface="Arial"/>
            </a:endParaRPr>
          </a:p>
          <a:p>
            <a:pPr marL="640080" lvl="1" indent="-259080">
              <a:spcBef>
                <a:spcPts val="480"/>
              </a:spcBef>
              <a:buFont typeface="Noto Symbol,Sans-Serif"/>
              <a:buChar char="●"/>
            </a:pPr>
            <a:r>
              <a:rPr lang="en-US" sz="1600">
                <a:latin typeface="Arial"/>
                <a:cs typeface="Arial"/>
              </a:rPr>
              <a:t>Helpful down to 0.1-0.5 ml/minute bleed</a:t>
            </a:r>
            <a:endParaRPr lang="en-US" sz="1600" dirty="0">
              <a:latin typeface="Arial"/>
              <a:cs typeface="Arial"/>
            </a:endParaRPr>
          </a:p>
          <a:p>
            <a:pPr marL="640080" lvl="1" indent="-259080">
              <a:spcBef>
                <a:spcPts val="480"/>
              </a:spcBef>
              <a:buFont typeface="Noto Symbol,Sans-Serif"/>
              <a:buChar char="●"/>
            </a:pPr>
            <a:r>
              <a:rPr lang="en-US" sz="1600">
                <a:latin typeface="Arial"/>
                <a:cs typeface="Arial"/>
              </a:rPr>
              <a:t>Only diagnostic</a:t>
            </a:r>
            <a:endParaRPr lang="en-US" sz="1600" dirty="0">
              <a:latin typeface="Arial"/>
              <a:cs typeface="Arial"/>
            </a:endParaRPr>
          </a:p>
          <a:p>
            <a:pPr marL="640080" lvl="1" indent="-259080">
              <a:spcBef>
                <a:spcPts val="480"/>
              </a:spcBef>
              <a:buFont typeface="Noto Symbol,Sans-Serif"/>
              <a:buChar char="●"/>
            </a:pPr>
            <a:endParaRPr lang="en-US" sz="1600" dirty="0">
              <a:latin typeface="Arial"/>
              <a:cs typeface="Arial"/>
            </a:endParaRPr>
          </a:p>
          <a:p>
            <a:pPr marL="274320" indent="-274320">
              <a:spcBef>
                <a:spcPts val="0"/>
              </a:spcBef>
              <a:buFont typeface="Noto Symbol,Sans-Serif"/>
              <a:buChar char="●"/>
            </a:pPr>
            <a:r>
              <a:rPr lang="en-US" sz="1600">
                <a:latin typeface="Arial"/>
                <a:cs typeface="Arial"/>
              </a:rPr>
              <a:t>Angiography</a:t>
            </a:r>
            <a:endParaRPr lang="en-US" sz="1600" dirty="0">
              <a:latin typeface="Arial"/>
              <a:cs typeface="Arial"/>
            </a:endParaRPr>
          </a:p>
          <a:p>
            <a:pPr marL="514350" lvl="1" indent="-241935">
              <a:spcBef>
                <a:spcPts val="0"/>
              </a:spcBef>
              <a:buFont typeface="Noto Symbol,Sans-Serif"/>
              <a:buChar char="●"/>
            </a:pPr>
            <a:r>
              <a:rPr lang="en-US" sz="1400">
                <a:latin typeface="Arial"/>
                <a:cs typeface="Arial"/>
              </a:rPr>
              <a:t>Requires bleeding rates of 1-1.5 ml/min</a:t>
            </a:r>
          </a:p>
          <a:p>
            <a:pPr marL="531495" lvl="1" indent="-259080">
              <a:spcBef>
                <a:spcPts val="0"/>
              </a:spcBef>
              <a:buFont typeface="Noto Symbol,Sans-Serif"/>
              <a:buChar char="●"/>
            </a:pPr>
            <a:r>
              <a:rPr lang="en-US" sz="1400">
                <a:latin typeface="Arial"/>
                <a:cs typeface="Arial"/>
              </a:rPr>
              <a:t>Exposes to nephrotoxic iodinated contrast in already high risk patients</a:t>
            </a:r>
          </a:p>
          <a:p>
            <a:pPr marL="531495" lvl="1" indent="-259080">
              <a:spcBef>
                <a:spcPts val="0"/>
              </a:spcBef>
              <a:buFont typeface="Noto Symbol,Sans-Serif"/>
              <a:buChar char="●"/>
            </a:pPr>
            <a:r>
              <a:rPr lang="en-US" sz="1400">
                <a:latin typeface="Arial"/>
                <a:cs typeface="Arial"/>
              </a:rPr>
              <a:t>Allows for embolization at time of diagnosis</a:t>
            </a:r>
          </a:p>
          <a:p>
            <a:pPr marL="274320" indent="-274320">
              <a:spcBef>
                <a:spcPts val="0"/>
              </a:spcBef>
              <a:buFont typeface="Noto Symbol,Sans-Serif"/>
              <a:buChar char="●"/>
            </a:pPr>
            <a:endParaRPr lang="en-US" sz="1600" dirty="0">
              <a:latin typeface="Arial"/>
              <a:cs typeface="Arial"/>
            </a:endParaRPr>
          </a:p>
          <a:p>
            <a:pPr marL="274320" indent="-274320">
              <a:spcBef>
                <a:spcPts val="0"/>
              </a:spcBef>
              <a:buFont typeface="Noto Symbol,Sans-Serif"/>
              <a:buChar char="●"/>
            </a:pPr>
            <a:r>
              <a:rPr lang="en-US" sz="1600" dirty="0">
                <a:latin typeface="Arial"/>
                <a:cs typeface="Arial"/>
              </a:rPr>
              <a:t>Surgery reserved for refractory cases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585107" y="686256"/>
            <a:ext cx="7886700" cy="705077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3300" b="0" i="0" u="none" strike="noStrike" cap="none" baseline="0" dirty="0">
                <a:solidFill>
                  <a:srgbClr val="FFFFFF"/>
                </a:solidFill>
                <a:latin typeface="Proxima Nova"/>
                <a:ea typeface="Calibri"/>
                <a:cs typeface="Calibri"/>
                <a:sym typeface="Calibri"/>
              </a:rPr>
              <a:t>Summary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4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Can never have too much IV access</a:t>
            </a:r>
            <a:endParaRPr lang="en-US" sz="24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48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4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Early consultant involvement</a:t>
            </a:r>
            <a:endParaRPr lang="en-US" sz="24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48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4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Medically stabilize</a:t>
            </a:r>
            <a:endParaRPr lang="en-US" sz="24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48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4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Minimize transfusions—Goal Hgb &gt;7</a:t>
            </a:r>
            <a:endParaRPr lang="en-US" sz="24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48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4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Replace coagulation factors, platelets, consider DDAVP</a:t>
            </a:r>
            <a:endParaRPr lang="en-US" sz="24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274320" marR="0" lvl="0" indent="-128905" algn="l" rtl="0">
              <a:lnSpc>
                <a:spcPct val="80000"/>
              </a:lnSpc>
              <a:spcBef>
                <a:spcPts val="481"/>
              </a:spcBef>
              <a:buClr>
                <a:schemeClr val="accent3"/>
              </a:buClr>
              <a:buFont typeface="Noto Symbol"/>
              <a:buNone/>
            </a:pPr>
            <a:endParaRPr lang="en-US" sz="2400" b="0" i="0" u="none" strike="noStrike" cap="none" baseline="0" dirty="0">
              <a:latin typeface="Merriweather"/>
              <a:ea typeface="Merriweather"/>
              <a:cs typeface="Merriweather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592838" y="317379"/>
            <a:ext cx="7886700" cy="955506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3300" b="0" i="0" u="none" strike="noStrike" cap="none" baseline="0" dirty="0">
                <a:latin typeface="Proxima Nova"/>
                <a:ea typeface="Calibri"/>
                <a:cs typeface="Calibri"/>
                <a:sym typeface="Calibri"/>
              </a:rPr>
              <a:t>Clinical Case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idx="1"/>
          </p:nvPr>
        </p:nvSpPr>
        <p:spPr>
          <a:xfrm>
            <a:off x="628650" y="2010601"/>
            <a:ext cx="7886700" cy="46438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indent="-269875">
              <a:spcBef>
                <a:spcPts val="0"/>
              </a:spcBef>
              <a:buClr>
                <a:schemeClr val="accent3"/>
              </a:buClr>
              <a:buSzPct val="100000"/>
              <a:buFont typeface="Noto Symbol"/>
              <a:buChar char="●"/>
            </a:pPr>
            <a:r>
              <a:rPr lang="en-US" sz="22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45 year old lady with a history of alcoholic cirrhosis presents to the ER with hematemesis and BRBPR.</a:t>
            </a:r>
            <a:r>
              <a:rPr lang="en-US" sz="2200" dirty="0">
                <a:latin typeface="Proxima Nova"/>
                <a:ea typeface="Merriweather"/>
                <a:cs typeface="Merriweather"/>
                <a:sym typeface="Merriweather"/>
              </a:rPr>
              <a:t> </a:t>
            </a:r>
            <a:endParaRPr lang="en-US" sz="22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274320" marR="0" lvl="0" indent="-269875" algn="l" rtl="0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100000"/>
              <a:buFont typeface="Noto Symbol"/>
              <a:buChar char="●"/>
            </a:pPr>
            <a:endParaRPr lang="en-US" sz="22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274320" indent="-269875">
              <a:spcBef>
                <a:spcPts val="520"/>
              </a:spcBef>
              <a:buClr>
                <a:schemeClr val="accent3"/>
              </a:buClr>
              <a:buSzPct val="100000"/>
              <a:buFont typeface="Noto Symbol"/>
              <a:buChar char="●"/>
            </a:pPr>
            <a:r>
              <a:rPr lang="en-US" sz="22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HR 145</a:t>
            </a:r>
            <a:r>
              <a:rPr lang="en-US" sz="2200" dirty="0">
                <a:latin typeface="Proxima Nova"/>
                <a:ea typeface="Merriweather"/>
                <a:cs typeface="Merriweather"/>
                <a:sym typeface="Merriweather"/>
              </a:rPr>
              <a:t> </a:t>
            </a:r>
            <a:r>
              <a:rPr lang="en-US" sz="22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 BP 76/42</a:t>
            </a:r>
            <a:r>
              <a:rPr lang="en-US" sz="2200" dirty="0">
                <a:latin typeface="Proxima Nova"/>
                <a:ea typeface="Merriweather"/>
                <a:cs typeface="Merriweather"/>
                <a:sym typeface="Merriweather"/>
              </a:rPr>
              <a:t> </a:t>
            </a:r>
            <a:r>
              <a:rPr lang="en-US" sz="22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 RR 28</a:t>
            </a:r>
            <a:r>
              <a:rPr lang="en-US" sz="2200" dirty="0">
                <a:latin typeface="Proxima Nova"/>
                <a:ea typeface="Merriweather"/>
                <a:cs typeface="Merriweather"/>
                <a:sym typeface="Merriweather"/>
              </a:rPr>
              <a:t> </a:t>
            </a:r>
            <a:r>
              <a:rPr lang="en-US" sz="22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 SpO2: 100% on RA Temp: 98</a:t>
            </a:r>
            <a:endParaRPr lang="en-US" sz="22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640080" marR="0" lvl="1" indent="-28194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22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Gen: somnolent and difficult to arouse</a:t>
            </a:r>
            <a:endParaRPr lang="en-US" sz="22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640080" lvl="1" indent="-281940">
              <a:spcBef>
                <a:spcPts val="48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22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HEENT: + scleral icterus</a:t>
            </a:r>
            <a:r>
              <a:rPr lang="en-US" sz="2200" dirty="0">
                <a:latin typeface="Proxima Nova"/>
                <a:ea typeface="Merriweather"/>
                <a:cs typeface="Merriweather"/>
                <a:sym typeface="Merriweather"/>
              </a:rPr>
              <a:t> </a:t>
            </a:r>
            <a:endParaRPr lang="en-US" sz="22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640080" marR="0" lvl="1" indent="-28194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22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Cards: tachycardic</a:t>
            </a:r>
            <a:endParaRPr lang="en-US" sz="22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640080" marR="0" lvl="1" indent="-28194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22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Lungs: clear to auscultation bilaterally</a:t>
            </a:r>
            <a:endParaRPr lang="en-US" sz="22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640080" marR="0" lvl="1" indent="-28194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22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Abdomen: distended, but soft</a:t>
            </a:r>
            <a:endParaRPr lang="en-US" sz="22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640080" marR="0" lvl="1" indent="-28194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100000"/>
              <a:buFont typeface="Noto Symbol"/>
              <a:buChar char="●"/>
            </a:pPr>
            <a:r>
              <a:rPr lang="en-US" sz="22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Extremities: trace bilateral LE edema</a:t>
            </a:r>
            <a:endParaRPr lang="en-US" sz="2200" b="0" i="0" u="none" strike="noStrike" cap="none" baseline="0" dirty="0">
              <a:latin typeface="Proxima Nova"/>
              <a:ea typeface="Merriweather"/>
              <a:cs typeface="Merriweather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Shape 117"/>
          <p:cNvCxnSpPr/>
          <p:nvPr/>
        </p:nvCxnSpPr>
        <p:spPr>
          <a:xfrm>
            <a:off x="900440" y="2280183"/>
            <a:ext cx="1540287" cy="1218618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Shape 118"/>
          <p:cNvCxnSpPr/>
          <p:nvPr/>
        </p:nvCxnSpPr>
        <p:spPr>
          <a:xfrm flipV="1">
            <a:off x="760835" y="2291232"/>
            <a:ext cx="1627539" cy="1202333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" name="Shape 119"/>
          <p:cNvSpPr txBox="1"/>
          <p:nvPr/>
        </p:nvSpPr>
        <p:spPr>
          <a:xfrm>
            <a:off x="817857" y="2644896"/>
            <a:ext cx="461999" cy="4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latin typeface="Merriweather"/>
                <a:ea typeface="Merriweather"/>
                <a:cs typeface="Merriweather"/>
                <a:sym typeface="Merriweather"/>
              </a:rPr>
              <a:t>18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1201686" y="2187114"/>
            <a:ext cx="784200" cy="4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latin typeface="Merriweather"/>
                <a:ea typeface="Merriweather"/>
                <a:cs typeface="Merriweather"/>
                <a:sym typeface="Merriweather"/>
              </a:rPr>
              <a:t>7.3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1277822" y="2944461"/>
            <a:ext cx="622199" cy="4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latin typeface="Merriweather"/>
                <a:ea typeface="Merriweather"/>
                <a:cs typeface="Merriweather"/>
                <a:sym typeface="Merriweather"/>
              </a:rPr>
              <a:t>22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1817067" y="2649550"/>
            <a:ext cx="685799" cy="4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latin typeface="Merriweather"/>
                <a:ea typeface="Merriweather"/>
                <a:cs typeface="Merriweather"/>
                <a:sym typeface="Merriweather"/>
              </a:rPr>
              <a:t>60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EB9714-3C52-C688-F15E-6D133961A21F}"/>
              </a:ext>
            </a:extLst>
          </p:cNvPr>
          <p:cNvGrpSpPr/>
          <p:nvPr/>
        </p:nvGrpSpPr>
        <p:grpSpPr>
          <a:xfrm>
            <a:off x="3716931" y="2057400"/>
            <a:ext cx="3962399" cy="1295400"/>
            <a:chOff x="3810000" y="1295400"/>
            <a:chExt cx="3962399" cy="1295400"/>
          </a:xfrm>
        </p:grpSpPr>
        <p:cxnSp>
          <p:nvCxnSpPr>
            <p:cNvPr id="123" name="Shape 123"/>
            <p:cNvCxnSpPr/>
            <p:nvPr/>
          </p:nvCxnSpPr>
          <p:spPr>
            <a:xfrm>
              <a:off x="3810000" y="1905000"/>
              <a:ext cx="3276600" cy="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Shape 124"/>
            <p:cNvCxnSpPr/>
            <p:nvPr/>
          </p:nvCxnSpPr>
          <p:spPr>
            <a:xfrm rot="10800000" flipH="1">
              <a:off x="7086600" y="1295400"/>
              <a:ext cx="685799" cy="609599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Shape 125"/>
            <p:cNvCxnSpPr/>
            <p:nvPr/>
          </p:nvCxnSpPr>
          <p:spPr>
            <a:xfrm>
              <a:off x="7086600" y="1905000"/>
              <a:ext cx="685799" cy="533399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Shape 126"/>
            <p:cNvCxnSpPr/>
            <p:nvPr/>
          </p:nvCxnSpPr>
          <p:spPr>
            <a:xfrm>
              <a:off x="6248400" y="1295400"/>
              <a:ext cx="0" cy="129540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Shape 127"/>
            <p:cNvCxnSpPr/>
            <p:nvPr/>
          </p:nvCxnSpPr>
          <p:spPr>
            <a:xfrm>
              <a:off x="4876800" y="1295400"/>
              <a:ext cx="0" cy="129540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Shape 128"/>
          <p:cNvSpPr txBox="1"/>
          <p:nvPr/>
        </p:nvSpPr>
        <p:spPr>
          <a:xfrm>
            <a:off x="3962400" y="2182586"/>
            <a:ext cx="685799" cy="4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latin typeface="Merriweather"/>
                <a:ea typeface="Merriweather"/>
                <a:cs typeface="Merriweather"/>
                <a:sym typeface="Merriweather"/>
              </a:rPr>
              <a:t>128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3963761" y="2743200"/>
            <a:ext cx="685799" cy="4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latin typeface="Merriweather"/>
                <a:ea typeface="Merriweather"/>
                <a:cs typeface="Merriweather"/>
                <a:sym typeface="Merriweather"/>
              </a:rPr>
              <a:t>4.3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5204976" y="2182825"/>
            <a:ext cx="622199" cy="4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latin typeface="Merriweather"/>
                <a:ea typeface="Merriweather"/>
                <a:cs typeface="Merriweather"/>
                <a:sym typeface="Merriweather"/>
              </a:rPr>
              <a:t>98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5208814" y="2786743"/>
            <a:ext cx="622199" cy="4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>
                <a:latin typeface="Merriweather"/>
                <a:ea typeface="Merriweather"/>
                <a:cs typeface="Merriweather"/>
                <a:sym typeface="Merriweather"/>
              </a:rPr>
              <a:t>16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6430980" y="2215243"/>
            <a:ext cx="622199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latin typeface="Merriweather"/>
                <a:ea typeface="Merriweather"/>
                <a:cs typeface="Merriweather"/>
                <a:sym typeface="Merriweather"/>
              </a:rPr>
              <a:t>42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6433457" y="2803071"/>
            <a:ext cx="622199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latin typeface="Merriweather"/>
                <a:ea typeface="Merriweather"/>
                <a:cs typeface="Merriweather"/>
                <a:sym typeface="Merriweather"/>
              </a:rPr>
              <a:t>0.7</a:t>
            </a:r>
          </a:p>
        </p:txBody>
      </p:sp>
      <p:cxnSp>
        <p:nvCxnSpPr>
          <p:cNvPr id="137" name="Shape 137"/>
          <p:cNvCxnSpPr/>
          <p:nvPr/>
        </p:nvCxnSpPr>
        <p:spPr>
          <a:xfrm flipH="1">
            <a:off x="5366656" y="4931229"/>
            <a:ext cx="457200" cy="609599"/>
          </a:xfrm>
          <a:prstGeom prst="straightConnector1">
            <a:avLst/>
          </a:prstGeom>
          <a:noFill/>
          <a:ln w="9525" cap="flat" cmpd="sng">
            <a:solidFill>
              <a:srgbClr val="12509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" name="Shape 140"/>
          <p:cNvSpPr txBox="1"/>
          <p:nvPr/>
        </p:nvSpPr>
        <p:spPr>
          <a:xfrm>
            <a:off x="5699362" y="3960146"/>
            <a:ext cx="1307999" cy="7539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2000" dirty="0">
                <a:latin typeface="Merriweather"/>
                <a:ea typeface="+mn-lt"/>
                <a:cs typeface="+mn-lt"/>
              </a:rPr>
              <a:t>PT 42</a:t>
            </a:r>
            <a:endParaRPr lang="en-US" dirty="0">
              <a:latin typeface="Calibri"/>
              <a:ea typeface="+mn-lt"/>
              <a:cs typeface="+mn-lt"/>
            </a:endParaRPr>
          </a:p>
          <a:p>
            <a:r>
              <a:rPr lang="en-US" sz="2000" dirty="0">
                <a:latin typeface="Merriweather"/>
                <a:cs typeface="Calibri"/>
              </a:rPr>
              <a:t>INR 2.23</a:t>
            </a:r>
          </a:p>
        </p:txBody>
      </p:sp>
      <p:grpSp>
        <p:nvGrpSpPr>
          <p:cNvPr id="142" name="Shape 142"/>
          <p:cNvGrpSpPr/>
          <p:nvPr/>
        </p:nvGrpSpPr>
        <p:grpSpPr>
          <a:xfrm>
            <a:off x="677508" y="3785576"/>
            <a:ext cx="4362038" cy="1848663"/>
            <a:chOff x="677508" y="3785576"/>
            <a:chExt cx="4362038" cy="1848663"/>
          </a:xfrm>
        </p:grpSpPr>
        <p:grpSp>
          <p:nvGrpSpPr>
            <p:cNvPr id="143" name="Shape 143"/>
            <p:cNvGrpSpPr/>
            <p:nvPr/>
          </p:nvGrpSpPr>
          <p:grpSpPr>
            <a:xfrm>
              <a:off x="677508" y="3785576"/>
              <a:ext cx="4362038" cy="1848663"/>
              <a:chOff x="677064" y="3167716"/>
              <a:chExt cx="3820073" cy="1342139"/>
            </a:xfrm>
          </p:grpSpPr>
          <p:grpSp>
            <p:nvGrpSpPr>
              <p:cNvPr id="144" name="Shape 144"/>
              <p:cNvGrpSpPr/>
              <p:nvPr/>
            </p:nvGrpSpPr>
            <p:grpSpPr>
              <a:xfrm>
                <a:off x="685800" y="3180624"/>
                <a:ext cx="3173828" cy="1329231"/>
                <a:chOff x="761999" y="1476507"/>
                <a:chExt cx="3173828" cy="1329101"/>
              </a:xfrm>
            </p:grpSpPr>
            <p:cxnSp>
              <p:nvCxnSpPr>
                <p:cNvPr id="145" name="Shape 145"/>
                <p:cNvCxnSpPr/>
                <p:nvPr/>
              </p:nvCxnSpPr>
              <p:spPr>
                <a:xfrm>
                  <a:off x="761999" y="2134392"/>
                  <a:ext cx="2209799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46" name="Shape 146"/>
                <p:cNvGrpSpPr/>
                <p:nvPr/>
              </p:nvGrpSpPr>
              <p:grpSpPr>
                <a:xfrm rot="2705976">
                  <a:off x="3103569" y="1788593"/>
                  <a:ext cx="690987" cy="685799"/>
                  <a:chOff x="3952900" y="2197416"/>
                  <a:chExt cx="690987" cy="685799"/>
                </a:xfrm>
              </p:grpSpPr>
              <p:cxnSp>
                <p:nvCxnSpPr>
                  <p:cNvPr id="147" name="Shape 147"/>
                  <p:cNvCxnSpPr/>
                  <p:nvPr/>
                </p:nvCxnSpPr>
                <p:spPr>
                  <a:xfrm>
                    <a:off x="3952900" y="2197416"/>
                    <a:ext cx="0" cy="685799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48" name="Shape 148"/>
                  <p:cNvCxnSpPr/>
                  <p:nvPr/>
                </p:nvCxnSpPr>
                <p:spPr>
                  <a:xfrm>
                    <a:off x="3953392" y="2882650"/>
                    <a:ext cx="690495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cxnSp>
              <p:nvCxnSpPr>
                <p:cNvPr id="149" name="Shape 149"/>
                <p:cNvCxnSpPr/>
                <p:nvPr/>
              </p:nvCxnSpPr>
              <p:spPr>
                <a:xfrm>
                  <a:off x="1447799" y="1476507"/>
                  <a:ext cx="0" cy="132910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" name="Shape 150"/>
                <p:cNvCxnSpPr/>
                <p:nvPr/>
              </p:nvCxnSpPr>
              <p:spPr>
                <a:xfrm flipH="1">
                  <a:off x="2285998" y="1476507"/>
                  <a:ext cx="1" cy="1329101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51" name="Shape 151"/>
              <p:cNvSpPr txBox="1"/>
              <p:nvPr/>
            </p:nvSpPr>
            <p:spPr>
              <a:xfrm>
                <a:off x="677064" y="3167716"/>
                <a:ext cx="609601" cy="513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Clr>
                    <a:schemeClr val="dk1"/>
                  </a:buClr>
                  <a:buSzPct val="25000"/>
                  <a:buFont typeface="Arial"/>
                  <a:buNone/>
                </a:pPr>
                <a:r>
                  <a:rPr lang="en-US" sz="2000" b="0" i="0" u="none" strike="noStrike" cap="none" baseline="0">
                    <a:latin typeface="Merriweather"/>
                    <a:ea typeface="Merriweather"/>
                    <a:cs typeface="Merriweather"/>
                    <a:sym typeface="Merriweather"/>
                  </a:rPr>
                  <a:t>Pro</a:t>
                </a:r>
              </a:p>
              <a:p>
                <a:pPr marL="0" marR="0" lvl="0" indent="0" algn="l" rtl="0">
                  <a:spcBef>
                    <a:spcPts val="0"/>
                  </a:spcBef>
                  <a:buClr>
                    <a:schemeClr val="dk1"/>
                  </a:buClr>
                  <a:buSzPct val="25000"/>
                  <a:buFont typeface="Arial"/>
                  <a:buNone/>
                </a:pPr>
                <a:r>
                  <a:rPr lang="en-US" sz="2000" b="0" i="0" u="none" strike="noStrike" cap="none" baseline="0">
                    <a:latin typeface="Merriweather"/>
                    <a:ea typeface="Merriweather"/>
                    <a:cs typeface="Merriweather"/>
                    <a:sym typeface="Merriweather"/>
                  </a:rPr>
                  <a:t>6.8</a:t>
                </a:r>
              </a:p>
            </p:txBody>
          </p:sp>
          <p:sp>
            <p:nvSpPr>
              <p:cNvPr id="152" name="Shape 152"/>
              <p:cNvSpPr txBox="1"/>
              <p:nvPr/>
            </p:nvSpPr>
            <p:spPr>
              <a:xfrm>
                <a:off x="685800" y="3905364"/>
                <a:ext cx="609601" cy="513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Clr>
                    <a:srgbClr val="000000"/>
                  </a:buClr>
                  <a:buSzPct val="25000"/>
                  <a:buFont typeface="Arial"/>
                  <a:buNone/>
                </a:pPr>
                <a:r>
                  <a:rPr lang="en-US" sz="2000" b="0" i="0" u="none" strike="noStrike" cap="none" baseline="0">
                    <a:latin typeface="Merriweather"/>
                    <a:ea typeface="Merriweather"/>
                    <a:cs typeface="Merriweather"/>
                    <a:sym typeface="Merriweather"/>
                  </a:rPr>
                  <a:t>Alb</a:t>
                </a:r>
              </a:p>
              <a:p>
                <a:pPr marL="0" marR="0" lvl="0" indent="0" algn="l" rtl="0">
                  <a:spcBef>
                    <a:spcPts val="0"/>
                  </a:spcBef>
                  <a:buClr>
                    <a:schemeClr val="dk1"/>
                  </a:buClr>
                  <a:buSzPct val="25000"/>
                  <a:buFont typeface="Arial"/>
                  <a:buNone/>
                </a:pPr>
                <a:r>
                  <a:rPr lang="en-US" sz="2000" b="0" i="0" u="none" strike="noStrike" cap="none" baseline="0">
                    <a:latin typeface="Merriweather"/>
                    <a:ea typeface="Merriweather"/>
                    <a:cs typeface="Merriweather"/>
                    <a:sym typeface="Merriweather"/>
                  </a:rPr>
                  <a:t>2.8</a:t>
                </a:r>
              </a:p>
            </p:txBody>
          </p:sp>
          <p:sp>
            <p:nvSpPr>
              <p:cNvPr id="153" name="Shape 153"/>
              <p:cNvSpPr txBox="1"/>
              <p:nvPr/>
            </p:nvSpPr>
            <p:spPr>
              <a:xfrm>
                <a:off x="1480806" y="3172178"/>
                <a:ext cx="841063" cy="5223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Clr>
                    <a:srgbClr val="000000"/>
                  </a:buClr>
                  <a:buSzPct val="25000"/>
                  <a:buFont typeface="Arial"/>
                  <a:buNone/>
                </a:pPr>
                <a:r>
                  <a:rPr lang="en-US" sz="2000" b="0" i="0" u="none" strike="noStrike" cap="none" baseline="0">
                    <a:latin typeface="Merriweather"/>
                    <a:ea typeface="Merriweather"/>
                    <a:cs typeface="Merriweather"/>
                    <a:sym typeface="Merriweather"/>
                  </a:rPr>
                  <a:t>T-bil 7.2</a:t>
                </a:r>
              </a:p>
            </p:txBody>
          </p:sp>
          <p:sp>
            <p:nvSpPr>
              <p:cNvPr id="154" name="Shape 154"/>
              <p:cNvSpPr txBox="1"/>
              <p:nvPr/>
            </p:nvSpPr>
            <p:spPr>
              <a:xfrm>
                <a:off x="2316075" y="3170502"/>
                <a:ext cx="685801" cy="513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Clr>
                    <a:srgbClr val="000000"/>
                  </a:buClr>
                  <a:buSzPct val="25000"/>
                  <a:buFont typeface="Arial"/>
                  <a:buNone/>
                </a:pPr>
                <a:r>
                  <a:rPr lang="en-US" sz="2000" b="0" i="0" u="none" strike="noStrike" cap="none" baseline="0">
                    <a:latin typeface="Merriweather"/>
                    <a:ea typeface="Merriweather"/>
                    <a:cs typeface="Merriweather"/>
                    <a:sym typeface="Merriweather"/>
                  </a:rPr>
                  <a:t>AST</a:t>
                </a:r>
              </a:p>
              <a:p>
                <a:pPr marL="0" marR="0" lvl="0" indent="0" algn="l" rtl="0">
                  <a:spcBef>
                    <a:spcPts val="0"/>
                  </a:spcBef>
                  <a:buClr>
                    <a:srgbClr val="000000"/>
                  </a:buClr>
                  <a:buSzPct val="25000"/>
                  <a:buFont typeface="Arial"/>
                  <a:buNone/>
                </a:pPr>
                <a:r>
                  <a:rPr lang="en-US" sz="2000" b="0" i="0" u="none" strike="noStrike" cap="none" baseline="0">
                    <a:latin typeface="Merriweather"/>
                    <a:ea typeface="Merriweather"/>
                    <a:cs typeface="Merriweather"/>
                    <a:sym typeface="Merriweather"/>
                  </a:rPr>
                  <a:t>255</a:t>
                </a:r>
              </a:p>
            </p:txBody>
          </p:sp>
          <p:sp>
            <p:nvSpPr>
              <p:cNvPr id="155" name="Shape 155"/>
              <p:cNvSpPr txBox="1"/>
              <p:nvPr/>
            </p:nvSpPr>
            <p:spPr>
              <a:xfrm>
                <a:off x="2285999" y="3922614"/>
                <a:ext cx="609601" cy="513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Clr>
                    <a:srgbClr val="000000"/>
                  </a:buClr>
                  <a:buSzPct val="25000"/>
                  <a:buFont typeface="Arial"/>
                  <a:buNone/>
                </a:pPr>
                <a:r>
                  <a:rPr lang="en-US" sz="2000" b="0" i="0" u="none" strike="noStrike" cap="none" baseline="0">
                    <a:latin typeface="Merriweather"/>
                    <a:ea typeface="Merriweather"/>
                    <a:cs typeface="Merriweather"/>
                    <a:sym typeface="Merriweather"/>
                  </a:rPr>
                  <a:t>ALT   180</a:t>
                </a:r>
              </a:p>
            </p:txBody>
          </p:sp>
          <p:sp>
            <p:nvSpPr>
              <p:cNvPr id="156" name="Shape 156"/>
              <p:cNvSpPr txBox="1"/>
              <p:nvPr/>
            </p:nvSpPr>
            <p:spPr>
              <a:xfrm>
                <a:off x="3195693" y="3521660"/>
                <a:ext cx="1301444" cy="513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Clr>
                    <a:srgbClr val="000000"/>
                  </a:buClr>
                  <a:buSzPct val="25000"/>
                  <a:buFont typeface="Arial"/>
                  <a:buNone/>
                </a:pPr>
                <a:r>
                  <a:rPr lang="en-US" sz="2000" b="0" i="0" u="none" strike="noStrike" cap="none" baseline="0">
                    <a:latin typeface="Merriweather"/>
                    <a:ea typeface="Merriweather"/>
                    <a:cs typeface="Merriweather"/>
                    <a:sym typeface="Merriweather"/>
                  </a:rPr>
                  <a:t>Alk Phos 100</a:t>
                </a:r>
              </a:p>
            </p:txBody>
          </p:sp>
        </p:grpSp>
        <p:sp>
          <p:nvSpPr>
            <p:cNvPr id="157" name="Shape 157"/>
            <p:cNvSpPr txBox="1"/>
            <p:nvPr/>
          </p:nvSpPr>
          <p:spPr>
            <a:xfrm>
              <a:off x="1535823" y="4825375"/>
              <a:ext cx="978899" cy="708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 baseline="0">
                  <a:latin typeface="Merriweather"/>
                  <a:ea typeface="Merriweather"/>
                  <a:cs typeface="Merriweather"/>
                  <a:sym typeface="Merriweather"/>
                </a:rPr>
                <a:t>D-bil 6.5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1A43BF-6E11-E2DB-1483-8BA1665F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Labs</a:t>
            </a:r>
            <a:endParaRPr lang="en-US" sz="33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421435-C881-A54C-0CE8-B97344C58433}"/>
              </a:ext>
            </a:extLst>
          </p:cNvPr>
          <p:cNvSpPr/>
          <p:nvPr/>
        </p:nvSpPr>
        <p:spPr>
          <a:xfrm>
            <a:off x="5181600" y="4713513"/>
            <a:ext cx="1034142" cy="936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133">
            <a:extLst>
              <a:ext uri="{FF2B5EF4-FFF2-40B4-BE49-F238E27FC236}">
                <a16:creationId xmlns:a16="http://schemas.microsoft.com/office/drawing/2014/main" id="{60BC472C-1175-EC80-7B22-01E45FA26050}"/>
              </a:ext>
            </a:extLst>
          </p:cNvPr>
          <p:cNvSpPr txBox="1"/>
          <p:nvPr/>
        </p:nvSpPr>
        <p:spPr>
          <a:xfrm>
            <a:off x="7326085" y="2460171"/>
            <a:ext cx="622199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>
                <a:latin typeface="Merriweather"/>
                <a:ea typeface="Merriweather"/>
                <a:cs typeface="Merriweather"/>
                <a:sym typeface="Merriweather"/>
              </a:rPr>
              <a:t>112</a:t>
            </a:r>
            <a:endParaRPr lang="en-US" sz="1800" b="0" i="0" u="none" strike="noStrike" cap="none" baseline="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4146" y="353494"/>
            <a:ext cx="7886700" cy="89512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3300" b="0" i="0" u="none" strike="noStrike" cap="none" baseline="0" dirty="0">
                <a:latin typeface="Proxima Nova"/>
                <a:ea typeface="Calibri"/>
                <a:cs typeface="Calibri"/>
                <a:sym typeface="Calibri"/>
              </a:rPr>
              <a:t>Clinical Question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idx="1"/>
          </p:nvPr>
        </p:nvSpPr>
        <p:spPr>
          <a:xfrm>
            <a:off x="582116" y="1985724"/>
            <a:ext cx="7886700" cy="4516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indent="-274320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4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The patient has a witnessed episode of </a:t>
            </a:r>
            <a:r>
              <a:rPr lang="en-US" sz="2400" dirty="0">
                <a:latin typeface="Proxima Nova"/>
                <a:ea typeface="Merriweather"/>
                <a:cs typeface="Merriweather"/>
                <a:sym typeface="Merriweather"/>
              </a:rPr>
              <a:t>large volume hematemesis</a:t>
            </a:r>
            <a:r>
              <a:rPr lang="en-US" sz="24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.</a:t>
            </a:r>
            <a:r>
              <a:rPr lang="en-US" sz="2400" dirty="0">
                <a:latin typeface="Proxima Nova"/>
                <a:ea typeface="Merriweather"/>
                <a:cs typeface="Merriweather"/>
                <a:sym typeface="Merriweather"/>
              </a:rPr>
              <a:t> </a:t>
            </a:r>
            <a:r>
              <a:rPr lang="en-US" sz="24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 What should be done next?</a:t>
            </a:r>
            <a:endParaRPr lang="en-US" sz="24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95000"/>
              <a:buAutoNum type="alphaUcPeriod"/>
            </a:pPr>
            <a:endParaRPr lang="en-US" sz="20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838200" lvl="1" indent="-457200">
              <a:spcBef>
                <a:spcPts val="440"/>
              </a:spcBef>
              <a:buClr>
                <a:schemeClr val="accent1"/>
              </a:buClr>
              <a:buSzPct val="85000"/>
              <a:buAutoNum type="alphaUcPeriod"/>
            </a:pPr>
            <a:r>
              <a:rPr lang="en-US" sz="20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Intubate the patient, place </a:t>
            </a:r>
            <a:r>
              <a:rPr lang="en-US" sz="2000" dirty="0">
                <a:latin typeface="Proxima Nova"/>
                <a:ea typeface="Merriweather"/>
                <a:cs typeface="Merriweather"/>
                <a:sym typeface="Merriweather"/>
              </a:rPr>
              <a:t>a triple lumen CVC,</a:t>
            </a:r>
            <a:r>
              <a:rPr lang="en-US" sz="20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 and type and cross 4 units PRBC to be immediately transfused</a:t>
            </a:r>
            <a:endParaRPr lang="en-US" sz="2000" b="0" i="0" u="none" strike="noStrike" cap="none" baseline="0">
              <a:latin typeface="Proxima Nova"/>
              <a:ea typeface="Merriweather"/>
              <a:cs typeface="Merriweather"/>
            </a:endParaRPr>
          </a:p>
          <a:p>
            <a:pPr marL="838200" marR="0" lvl="1" indent="-45720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85000"/>
              <a:buAutoNum type="alphaUcPeriod"/>
            </a:pPr>
            <a:r>
              <a:rPr lang="en-US" sz="20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Place 2 large bore peripheral IVs, start vasopressor therapy, and call GI for emergent endoscopy</a:t>
            </a:r>
            <a:endParaRPr lang="en-US" sz="2000" b="0" i="0" u="none" strike="noStrike" cap="none" baseline="0">
              <a:latin typeface="Proxima Nova"/>
              <a:ea typeface="Merriweather"/>
              <a:cs typeface="Merriweather"/>
            </a:endParaRPr>
          </a:p>
          <a:p>
            <a:pPr marL="838200" marR="0" lvl="1" indent="-45720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85000"/>
              <a:buAutoNum type="alphaUcPeriod"/>
            </a:pPr>
            <a:r>
              <a:rPr lang="en-US" sz="20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Place 2 large bore peripheral IVs, intubate the patient, start IV fluid resuscitation, and cross match 4 units PRBC to be immediately transfused</a:t>
            </a:r>
            <a:endParaRPr lang="en-US" sz="2000" b="0" i="0" u="none" strike="noStrike" cap="none" baseline="0">
              <a:latin typeface="Proxima Nova"/>
              <a:ea typeface="Merriweather"/>
              <a:cs typeface="Merriweather"/>
            </a:endParaRPr>
          </a:p>
          <a:p>
            <a:pPr marL="838200" lvl="1" indent="-457200">
              <a:spcBef>
                <a:spcPts val="440"/>
              </a:spcBef>
              <a:buClr>
                <a:schemeClr val="accent1"/>
              </a:buClr>
              <a:buSzPct val="85000"/>
              <a:buAutoNum type="alphaUcPeriod"/>
            </a:pPr>
            <a:r>
              <a:rPr lang="en-US" sz="20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Call GI for emergent endoscopy, </a:t>
            </a:r>
            <a:r>
              <a:rPr lang="en-US" sz="2000" dirty="0">
                <a:latin typeface="Proxima Nova"/>
                <a:ea typeface="Merriweather"/>
                <a:cs typeface="Merriweather"/>
                <a:sym typeface="Merriweather"/>
              </a:rPr>
              <a:t>intubated the patient, place</a:t>
            </a:r>
            <a:r>
              <a:rPr lang="en-US" sz="20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 an introducer sheath for IV access, and </a:t>
            </a:r>
            <a:r>
              <a:rPr lang="en-US" sz="2000" dirty="0">
                <a:latin typeface="Proxima Nova"/>
                <a:ea typeface="Merriweather"/>
                <a:cs typeface="Merriweather"/>
                <a:sym typeface="Merriweather"/>
              </a:rPr>
              <a:t>activate mass transfusion protocol</a:t>
            </a:r>
            <a:endParaRPr lang="en-US" sz="2000" b="0" i="0" u="none" strike="noStrike" cap="none" baseline="0" dirty="0">
              <a:latin typeface="Proxima Nova"/>
              <a:ea typeface="Merriweather"/>
              <a:cs typeface="Merriweather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4146" y="353494"/>
            <a:ext cx="7886700" cy="89512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3300" b="0" i="0" u="none" strike="noStrike" cap="none" baseline="0" dirty="0">
                <a:latin typeface="Proxima Nova"/>
                <a:ea typeface="Calibri"/>
                <a:cs typeface="Calibri"/>
                <a:sym typeface="Calibri"/>
              </a:rPr>
              <a:t>Clinical Question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idx="1"/>
          </p:nvPr>
        </p:nvSpPr>
        <p:spPr>
          <a:xfrm>
            <a:off x="582116" y="1985724"/>
            <a:ext cx="7886700" cy="4516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indent="-274320">
              <a:spcBef>
                <a:spcPts val="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4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The patient has a witnessed episode of </a:t>
            </a:r>
            <a:r>
              <a:rPr lang="en-US" sz="2400" dirty="0">
                <a:latin typeface="Proxima Nova"/>
                <a:ea typeface="Merriweather"/>
                <a:cs typeface="Merriweather"/>
                <a:sym typeface="Merriweather"/>
              </a:rPr>
              <a:t>large volume hematemesis</a:t>
            </a:r>
            <a:r>
              <a:rPr lang="en-US" sz="24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.</a:t>
            </a:r>
            <a:r>
              <a:rPr lang="en-US" sz="2400" dirty="0">
                <a:latin typeface="Proxima Nova"/>
                <a:ea typeface="Merriweather"/>
                <a:cs typeface="Merriweather"/>
                <a:sym typeface="Merriweather"/>
              </a:rPr>
              <a:t> </a:t>
            </a:r>
            <a:r>
              <a:rPr lang="en-US" sz="24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 What should be done next?</a:t>
            </a:r>
            <a:endParaRPr lang="en-US" sz="24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95000"/>
              <a:buAutoNum type="alphaUcPeriod"/>
            </a:pPr>
            <a:endParaRPr lang="en-US" sz="20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838200" lvl="1" indent="-457200">
              <a:spcBef>
                <a:spcPts val="440"/>
              </a:spcBef>
              <a:buClr>
                <a:schemeClr val="accent1"/>
              </a:buClr>
              <a:buSzPct val="85000"/>
              <a:buAutoNum type="alphaUcPeriod"/>
            </a:pPr>
            <a:r>
              <a:rPr lang="en-US" sz="20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Intubate the patient, place </a:t>
            </a:r>
            <a:r>
              <a:rPr lang="en-US" sz="2000" dirty="0">
                <a:latin typeface="Proxima Nova"/>
                <a:ea typeface="Merriweather"/>
                <a:cs typeface="Merriweather"/>
                <a:sym typeface="Merriweather"/>
              </a:rPr>
              <a:t>a triple lumen CVC,</a:t>
            </a:r>
            <a:r>
              <a:rPr lang="en-US" sz="20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 and type and cross 4 units PRBC to be immediately transfused</a:t>
            </a:r>
            <a:endParaRPr lang="en-US" sz="2000" b="0" i="0" u="none" strike="noStrike" cap="none" baseline="0">
              <a:latin typeface="Proxima Nova"/>
              <a:ea typeface="Merriweather"/>
              <a:cs typeface="Merriweather"/>
            </a:endParaRPr>
          </a:p>
          <a:p>
            <a:pPr marL="838200" marR="0" lvl="1" indent="-45720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85000"/>
              <a:buAutoNum type="alphaUcPeriod"/>
            </a:pPr>
            <a:r>
              <a:rPr lang="en-US" sz="20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Place 2 large bore peripheral IVs, start vasopressor therapy, and call GI for emergent endoscopy</a:t>
            </a:r>
            <a:endParaRPr lang="en-US" sz="2000" b="0" i="0" u="none" strike="noStrike" cap="none" baseline="0">
              <a:latin typeface="Proxima Nova"/>
              <a:ea typeface="Merriweather"/>
              <a:cs typeface="Merriweather"/>
            </a:endParaRPr>
          </a:p>
          <a:p>
            <a:pPr marL="838200" marR="0" lvl="1" indent="-457200" algn="l" rtl="0">
              <a:lnSpc>
                <a:spcPct val="90000"/>
              </a:lnSpc>
              <a:spcBef>
                <a:spcPts val="440"/>
              </a:spcBef>
              <a:buClr>
                <a:schemeClr val="accent1"/>
              </a:buClr>
              <a:buSzPct val="85000"/>
              <a:buAutoNum type="alphaUcPeriod"/>
            </a:pPr>
            <a:r>
              <a:rPr lang="en-US" sz="20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Place 2 large bore peripheral IVs, intubate the patient, start IV fluid resuscitation, and cross match 4 units PRBC to be immediately transfused</a:t>
            </a:r>
            <a:endParaRPr lang="en-US" sz="2000" b="0" i="0" u="none" strike="noStrike" cap="none" baseline="0">
              <a:latin typeface="Proxima Nova"/>
              <a:ea typeface="Merriweather"/>
              <a:cs typeface="Merriweather"/>
            </a:endParaRPr>
          </a:p>
          <a:p>
            <a:pPr marL="838200" lvl="1" indent="-457200">
              <a:spcBef>
                <a:spcPts val="440"/>
              </a:spcBef>
              <a:buClr>
                <a:schemeClr val="accent1"/>
              </a:buClr>
              <a:buSzPct val="85000"/>
              <a:buAutoNum type="alphaUcPeriod"/>
            </a:pPr>
            <a:r>
              <a:rPr lang="en-US" sz="2000" b="0" i="0" u="none" strike="noStrike" cap="none" baseline="0" dirty="0">
                <a:solidFill>
                  <a:srgbClr val="0070C0"/>
                </a:solidFill>
                <a:latin typeface="Proxima Nova"/>
                <a:ea typeface="Merriweather"/>
                <a:cs typeface="Merriweather"/>
                <a:sym typeface="Merriweather"/>
              </a:rPr>
              <a:t>Call GI for emergent endoscopy, </a:t>
            </a:r>
            <a:r>
              <a:rPr lang="en-US" sz="2000" dirty="0">
                <a:solidFill>
                  <a:srgbClr val="0070C0"/>
                </a:solidFill>
                <a:latin typeface="Proxima Nova"/>
                <a:ea typeface="Merriweather"/>
                <a:cs typeface="Merriweather"/>
                <a:sym typeface="Merriweather"/>
              </a:rPr>
              <a:t>intubated the patient, place</a:t>
            </a:r>
            <a:r>
              <a:rPr lang="en-US" sz="2000" b="0" i="0" u="none" strike="noStrike" cap="none" baseline="0" dirty="0">
                <a:solidFill>
                  <a:srgbClr val="0070C0"/>
                </a:solidFill>
                <a:latin typeface="Proxima Nova"/>
                <a:ea typeface="Merriweather"/>
                <a:cs typeface="Merriweather"/>
                <a:sym typeface="Merriweather"/>
              </a:rPr>
              <a:t> an introducer sheath for IV access, and </a:t>
            </a:r>
            <a:r>
              <a:rPr lang="en-US" sz="2000" dirty="0">
                <a:solidFill>
                  <a:srgbClr val="0070C0"/>
                </a:solidFill>
                <a:latin typeface="Proxima Nova"/>
                <a:ea typeface="Merriweather"/>
                <a:cs typeface="Merriweather"/>
                <a:sym typeface="Merriweather"/>
              </a:rPr>
              <a:t>activate mass transfusion protocol</a:t>
            </a:r>
            <a:endParaRPr lang="en-US" sz="2000" b="0" i="0" u="none" strike="noStrike" cap="none" baseline="0" dirty="0">
              <a:solidFill>
                <a:srgbClr val="0070C0"/>
              </a:solidFill>
              <a:latin typeface="Proxima Nova"/>
              <a:ea typeface="Merriweather"/>
              <a:cs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9915145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628650" y="400028"/>
            <a:ext cx="7886700" cy="906754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3300" b="0" i="0" u="none" strike="noStrike" cap="none" baseline="0" dirty="0">
                <a:latin typeface="Proxima Nova"/>
                <a:ea typeface="Calibri"/>
                <a:cs typeface="Calibri"/>
                <a:sym typeface="Calibri"/>
              </a:rPr>
              <a:t>Initial management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idx="1"/>
          </p:nvPr>
        </p:nvSpPr>
        <p:spPr>
          <a:xfrm>
            <a:off x="628650" y="2099733"/>
            <a:ext cx="7886700" cy="37724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IV access</a:t>
            </a:r>
            <a:endParaRPr lang="en-US" sz="26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640080" marR="0" lvl="1" indent="-25908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4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Two large bore peripheral </a:t>
            </a:r>
            <a:r>
              <a:rPr lang="en-US" sz="2400" dirty="0">
                <a:latin typeface="Proxima Nova"/>
                <a:ea typeface="Merriweather"/>
                <a:cs typeface="Merriweather"/>
                <a:sym typeface="Merriweather"/>
              </a:rPr>
              <a:t>IVs</a:t>
            </a:r>
            <a:r>
              <a:rPr lang="en-US" sz="24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 (14-16 gauge)</a:t>
            </a:r>
            <a:endParaRPr lang="en-US" sz="24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640080" marR="0" lvl="1" indent="-25908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4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Introducer sheath/Cordis </a:t>
            </a:r>
            <a:r>
              <a:rPr lang="en-US" sz="2400" dirty="0">
                <a:latin typeface="Proxima Nova"/>
                <a:ea typeface="Merriweather"/>
                <a:cs typeface="Merriweather"/>
                <a:sym typeface="Merriweather"/>
              </a:rPr>
              <a:t>(</a:t>
            </a:r>
            <a:r>
              <a:rPr lang="en-US" sz="24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8 F - 9.5 F</a:t>
            </a:r>
            <a:r>
              <a:rPr lang="en-US" sz="2400" dirty="0">
                <a:latin typeface="Proxima Nova"/>
                <a:ea typeface="Merriweather"/>
                <a:cs typeface="Merriweather"/>
                <a:sym typeface="Merriweather"/>
              </a:rPr>
              <a:t>)</a:t>
            </a:r>
            <a:endParaRPr lang="en-US" sz="24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128270" indent="-274320">
              <a:buSzPct val="95000"/>
            </a:pPr>
            <a:r>
              <a:rPr lang="en-US" sz="2600" dirty="0">
                <a:latin typeface="Proxima Nova"/>
                <a:ea typeface="Merriweather"/>
                <a:cs typeface="Merriweather"/>
                <a:sym typeface="Merriweather"/>
              </a:rPr>
              <a:t>Intubation </a:t>
            </a:r>
          </a:p>
          <a:p>
            <a:pPr marL="128270" indent="-274320">
              <a:buSzPct val="95000"/>
            </a:pPr>
            <a:r>
              <a:rPr lang="en-US" sz="26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Type and Cross</a:t>
            </a:r>
            <a:r>
              <a:rPr lang="en-US" sz="2600" dirty="0">
                <a:latin typeface="Proxima Nova"/>
                <a:ea typeface="Merriweather"/>
                <a:cs typeface="Merriweather"/>
                <a:sym typeface="Merriweather"/>
              </a:rPr>
              <a:t> </a:t>
            </a:r>
            <a:endParaRPr lang="en-US" sz="26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640080" marR="0" lvl="1" indent="-25908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4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Emergent release of O negative blood</a:t>
            </a:r>
            <a:endParaRPr lang="en-US" sz="24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274320" indent="-27432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dirty="0">
                <a:latin typeface="Proxima Nova"/>
                <a:ea typeface="Merriweather"/>
                <a:cs typeface="Merriweather"/>
                <a:sym typeface="Merriweather"/>
              </a:rPr>
              <a:t> </a:t>
            </a:r>
            <a:r>
              <a:rPr lang="en-US" sz="26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PPI </a:t>
            </a:r>
            <a:r>
              <a:rPr lang="en-US" sz="2600" dirty="0">
                <a:latin typeface="Proxima Nova"/>
                <a:ea typeface="Merriweather"/>
                <a:cs typeface="Merriweather"/>
                <a:sym typeface="Merriweather"/>
              </a:rPr>
              <a:t>BID</a:t>
            </a:r>
            <a:endParaRPr lang="en-US" sz="26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274320" indent="-27432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dirty="0">
                <a:latin typeface="Proxima Nova"/>
                <a:ea typeface="Merriweather"/>
                <a:cs typeface="Merriweather"/>
                <a:sym typeface="Merriweather"/>
              </a:rPr>
              <a:t> </a:t>
            </a:r>
            <a:r>
              <a:rPr lang="en-US" sz="26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Octreotide drip</a:t>
            </a:r>
            <a:endParaRPr lang="en-US" sz="26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274320" indent="-27432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dirty="0">
                <a:latin typeface="Proxima Nova"/>
                <a:ea typeface="Merriweather"/>
                <a:cs typeface="Merriweather"/>
                <a:sym typeface="Merriweather"/>
              </a:rPr>
              <a:t> </a:t>
            </a:r>
            <a:r>
              <a:rPr lang="en-US" sz="2600" b="0" i="0" u="none" strike="noStrike" cap="none" baseline="0" dirty="0">
                <a:latin typeface="Proxima Nova"/>
                <a:ea typeface="Merriweather"/>
                <a:cs typeface="Merriweather"/>
                <a:sym typeface="Merriweather"/>
              </a:rPr>
              <a:t>NG lavage</a:t>
            </a:r>
            <a:r>
              <a:rPr lang="en-US" sz="2600" dirty="0">
                <a:latin typeface="Proxima Nova"/>
                <a:ea typeface="Merriweather"/>
                <a:cs typeface="Merriweather"/>
                <a:sym typeface="Merriweather"/>
              </a:rPr>
              <a:t> </a:t>
            </a:r>
            <a:endParaRPr lang="en-US" sz="26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274320" marR="0" lvl="0" indent="-117475" algn="l" rtl="0">
              <a:spcBef>
                <a:spcPts val="520"/>
              </a:spcBef>
              <a:buClr>
                <a:schemeClr val="accent3"/>
              </a:buClr>
              <a:buFont typeface="Noto Symbol"/>
              <a:buNone/>
            </a:pPr>
            <a:endParaRPr sz="2600" b="0" i="0" u="none" strike="noStrike" cap="none" baseline="0" dirty="0">
              <a:solidFill>
                <a:schemeClr val="tx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590550" y="539299"/>
            <a:ext cx="8158842" cy="71051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3300" b="0" i="0" u="none" strike="noStrike" cap="none" baseline="0" dirty="0">
                <a:latin typeface="Proxima Nova"/>
                <a:ea typeface="Calibri"/>
                <a:cs typeface="Calibri"/>
                <a:sym typeface="Calibri"/>
              </a:rPr>
              <a:t>Hemodynamics of Hemorrhagic Shock</a:t>
            </a:r>
            <a:endParaRPr lang="en-US" sz="3300" b="0" i="0" u="none" strike="noStrike" cap="none" baseline="0">
              <a:latin typeface="Proxima Nova"/>
              <a:ea typeface="Calibri"/>
              <a:cs typeface="Calibri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idx="1"/>
          </p:nvPr>
        </p:nvSpPr>
        <p:spPr>
          <a:xfrm>
            <a:off x="585107" y="1827590"/>
            <a:ext cx="7886700" cy="37724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117475" algn="l" rtl="0">
              <a:spcBef>
                <a:spcPts val="0"/>
              </a:spcBef>
              <a:buClr>
                <a:schemeClr val="accent3"/>
              </a:buClr>
              <a:buFont typeface="Noto Symbol"/>
              <a:buNone/>
            </a:pPr>
            <a:endParaRPr sz="2600" b="0" i="0" u="none" strike="noStrike" cap="none" baseline="0">
              <a:solidFill>
                <a:schemeClr val="tx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74320" marR="0" lvl="0" indent="-274320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chemeClr val="tx1"/>
                </a:solidFill>
                <a:latin typeface="Merriweather"/>
                <a:ea typeface="Merriweather"/>
                <a:cs typeface="Merriweather"/>
                <a:sym typeface="Merriweather"/>
              </a:rPr>
              <a:t>Trauma literature</a:t>
            </a:r>
          </a:p>
        </p:txBody>
      </p:sp>
      <p:graphicFrame>
        <p:nvGraphicFramePr>
          <p:cNvPr id="165" name="Shape 165"/>
          <p:cNvGraphicFramePr/>
          <p:nvPr>
            <p:extLst>
              <p:ext uri="{D42A27DB-BD31-4B8C-83A1-F6EECF244321}">
                <p14:modId xmlns:p14="http://schemas.microsoft.com/office/powerpoint/2010/main" val="3254898498"/>
              </p:ext>
            </p:extLst>
          </p:nvPr>
        </p:nvGraphicFramePr>
        <p:xfrm>
          <a:off x="631371" y="2873829"/>
          <a:ext cx="7543750" cy="2475500"/>
        </p:xfrm>
        <a:graphic>
          <a:graphicData uri="http://schemas.openxmlformats.org/drawingml/2006/table">
            <a:tbl>
              <a:tblPr firstRow="1" bandRow="1">
                <a:noFill/>
                <a:tableStyleId>{B29F8269-E2B6-4BA4-A7B9-13DB5913C388}</a:tableStyleId>
              </a:tblPr>
              <a:tblGrid>
                <a:gridCol w="150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8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5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I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II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III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IV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Blood Loss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i="1" u="none" strike="noStrike" cap="none" baseline="0"/>
                        <a:t>[% of blood volume]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Up to 15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15-30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30-40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&gt;40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Heart Rate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&lt;100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100-120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120-140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&gt;140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1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Blood Pressure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Normal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Normal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Decreased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Decreased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846365" y="495757"/>
            <a:ext cx="7886700" cy="803048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300" dirty="0">
                <a:latin typeface="Proxima Nova"/>
                <a:cs typeface="Calibri"/>
                <a:sym typeface="Calibri"/>
              </a:rPr>
              <a:t>La Poiseuille's Law</a:t>
            </a:r>
            <a:endParaRPr lang="en-US" sz="3300" dirty="0">
              <a:latin typeface="Proxima Nova"/>
              <a:cs typeface="Calibri"/>
            </a:endParaRPr>
          </a:p>
        </p:txBody>
      </p:sp>
      <p:pic>
        <p:nvPicPr>
          <p:cNvPr id="3" name="Picture 3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493A564A-46FE-D914-EF02-C82DD32A3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1392" y="1511904"/>
            <a:ext cx="2280901" cy="511137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51D73E-CF49-0C63-F8CD-6DDAB5D046D3}"/>
              </a:ext>
            </a:extLst>
          </p:cNvPr>
          <p:cNvSpPr txBox="1"/>
          <p:nvPr/>
        </p:nvSpPr>
        <p:spPr>
          <a:xfrm>
            <a:off x="3962400" y="5524499"/>
            <a:ext cx="387531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Temp HD catheters are 13Fr and can achieve flow rates of 350-400 mL/min (</a:t>
            </a:r>
            <a:r>
              <a:rPr lang="en-US" dirty="0" err="1">
                <a:cs typeface="Calibri"/>
              </a:rPr>
              <a:t>ie</a:t>
            </a:r>
            <a:r>
              <a:rPr lang="en-US" dirty="0">
                <a:cs typeface="Calibri"/>
              </a:rPr>
              <a:t> time to infuse 1L = 3.5-4 mins</a:t>
            </a:r>
            <a:endParaRPr lang="en-US" dirty="0"/>
          </a:p>
        </p:txBody>
      </p:sp>
      <p:pic>
        <p:nvPicPr>
          <p:cNvPr id="5" name="Picture 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A49F4F5B-46AA-4D89-0469-5052FD695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743" y="3164608"/>
            <a:ext cx="4419600" cy="2150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484DE4-A69F-5243-EAC7-5F0398C32B8E}"/>
              </a:ext>
            </a:extLst>
          </p:cNvPr>
          <p:cNvSpPr txBox="1"/>
          <p:nvPr/>
        </p:nvSpPr>
        <p:spPr>
          <a:xfrm>
            <a:off x="3853543" y="1752599"/>
            <a:ext cx="387531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Laminar flow of fluid depends on many factors</a:t>
            </a:r>
            <a:r>
              <a:rPr lang="en-US" sz="1500" dirty="0">
                <a:solidFill>
                  <a:srgbClr val="040C28"/>
                </a:solidFill>
                <a:ea typeface="+mn-lt"/>
                <a:cs typeface="+mn-lt"/>
              </a:rPr>
              <a:t>,</a:t>
            </a:r>
            <a:r>
              <a:rPr lang="en-US" dirty="0">
                <a:cs typeface="Calibri"/>
              </a:rPr>
              <a:t> including the pressure gradient across the tubing, viscosity of the fluid, </a:t>
            </a:r>
            <a:r>
              <a:rPr lang="en-US" b="1" dirty="0">
                <a:cs typeface="Calibri"/>
              </a:rPr>
              <a:t>radius (r</a:t>
            </a:r>
            <a:r>
              <a:rPr lang="en-US" b="1" baseline="30000" dirty="0">
                <a:cs typeface="Calibri"/>
              </a:rPr>
              <a:t>4</a:t>
            </a:r>
            <a:r>
              <a:rPr lang="en-US" b="1" dirty="0">
                <a:cs typeface="Calibri"/>
              </a:rPr>
              <a:t>)</a:t>
            </a:r>
            <a:r>
              <a:rPr lang="en-US" dirty="0">
                <a:cs typeface="Calibri"/>
              </a:rPr>
              <a:t>, and </a:t>
            </a:r>
            <a:r>
              <a:rPr lang="en-US" b="1" dirty="0">
                <a:cs typeface="Calibri"/>
              </a:rPr>
              <a:t>length</a:t>
            </a:r>
            <a:r>
              <a:rPr lang="en-US" dirty="0">
                <a:cs typeface="Calibri"/>
              </a:rPr>
              <a:t> of the tubing.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617764" y="789671"/>
            <a:ext cx="7897585" cy="541791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3300" dirty="0">
                <a:latin typeface="Proxima Nova"/>
                <a:ea typeface="Calibri"/>
                <a:cs typeface="Calibri"/>
                <a:sym typeface="Calibri"/>
              </a:rPr>
              <a:t>Resuscitation</a:t>
            </a:r>
            <a:endParaRPr lang="en-US" sz="3300" b="0" i="0" u="none" strike="noStrike" cap="none" baseline="0" dirty="0">
              <a:latin typeface="Proxima Nova"/>
              <a:ea typeface="Calibri"/>
              <a:cs typeface="Calibri"/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527957" y="2100942"/>
            <a:ext cx="8077199" cy="40626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556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200" dirty="0">
                <a:latin typeface="Proxima Nova"/>
                <a:ea typeface="Merriweather"/>
                <a:cs typeface="Merriweather"/>
              </a:rPr>
              <a:t>Restrictive transfusion strategy (</a:t>
            </a:r>
            <a:r>
              <a:rPr lang="en-US" sz="2200" dirty="0" err="1">
                <a:latin typeface="Proxima Nova"/>
                <a:ea typeface="Merriweather"/>
                <a:cs typeface="Merriweather"/>
              </a:rPr>
              <a:t>hgb</a:t>
            </a:r>
            <a:r>
              <a:rPr lang="en-US" sz="2200" dirty="0">
                <a:latin typeface="Proxima Nova"/>
                <a:ea typeface="Merriweather"/>
                <a:cs typeface="Merriweather"/>
              </a:rPr>
              <a:t> &lt;7) decreases mortality and morbidity relative to liberal transfusion strategies.</a:t>
            </a:r>
          </a:p>
          <a:p>
            <a:pPr marL="342900" indent="-3556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200" dirty="0">
                <a:latin typeface="Proxima Nova"/>
                <a:ea typeface="Merriweather"/>
                <a:cs typeface="Merriweather"/>
              </a:rPr>
              <a:t>Massive transfusion protocol (MTP) = 4 PRBC : 4 FFP : 1 PLT</a:t>
            </a:r>
            <a:endParaRPr lang="en-US" dirty="0"/>
          </a:p>
          <a:p>
            <a:pPr marL="342900" indent="-3556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200" dirty="0">
                <a:latin typeface="Proxima Nova"/>
                <a:ea typeface="Merriweather"/>
                <a:cs typeface="Merriweather"/>
              </a:rPr>
              <a:t>Anticoagulant reversal</a:t>
            </a:r>
            <a:endParaRPr lang="en-US" sz="22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342900" indent="-3556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200" dirty="0">
                <a:latin typeface="Proxima Nova"/>
                <a:ea typeface="Merriweather"/>
                <a:cs typeface="Merriweather"/>
              </a:rPr>
              <a:t>Localization of bleeding</a:t>
            </a:r>
            <a:endParaRPr lang="en-US" sz="2200" b="0" i="0" u="none" strike="noStrike" cap="none" baseline="0" dirty="0">
              <a:latin typeface="Proxima Nova"/>
              <a:ea typeface="Merriweather"/>
              <a:cs typeface="Merriweather"/>
            </a:endParaRPr>
          </a:p>
          <a:p>
            <a:pPr marL="342900" indent="-3556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200" dirty="0">
                <a:latin typeface="Proxima Nova"/>
                <a:ea typeface="Merriweather"/>
                <a:cs typeface="Merriweather"/>
              </a:rPr>
              <a:t>Suspected variceal hemorrhage -&gt; Octreotide</a:t>
            </a:r>
          </a:p>
          <a:p>
            <a:pPr marL="285750" indent="-298450">
              <a:buClr>
                <a:schemeClr val="dk1"/>
              </a:buClr>
              <a:buSzPct val="100000"/>
              <a:buFont typeface="Arial"/>
              <a:buChar char="•"/>
            </a:pPr>
            <a:endParaRPr lang="en-US" sz="2200" dirty="0">
              <a:latin typeface="Proxima Nova"/>
              <a:ea typeface="Merriweather"/>
              <a:cs typeface="Merriweather"/>
            </a:endParaRPr>
          </a:p>
          <a:p>
            <a:pPr>
              <a:buClr>
                <a:schemeClr val="dk1"/>
              </a:buClr>
              <a:buSzPct val="100000"/>
            </a:pPr>
            <a:endParaRPr lang="en-US" sz="2200" dirty="0">
              <a:latin typeface="Proxima Nova"/>
              <a:ea typeface="Merriweather"/>
              <a:cs typeface="Merriweather"/>
            </a:endParaRPr>
          </a:p>
          <a:p>
            <a:pPr marL="742950" lvl="1" indent="-298450">
              <a:buClr>
                <a:schemeClr val="dk1"/>
              </a:buClr>
              <a:buSzPct val="100000"/>
              <a:buFont typeface="Arial"/>
              <a:buChar char="•"/>
            </a:pPr>
            <a:endParaRPr lang="en-US" sz="2200" dirty="0">
              <a:latin typeface="Proxima Nova"/>
              <a:ea typeface="Merriweather"/>
              <a:cs typeface="Merriweather"/>
            </a:endParaRPr>
          </a:p>
          <a:p>
            <a:pPr marL="285750" indent="-171450">
              <a:buClr>
                <a:schemeClr val="dk1"/>
              </a:buClr>
            </a:pPr>
            <a:endParaRPr lang="en-US" sz="2200" dirty="0">
              <a:latin typeface="Merriweather"/>
              <a:ea typeface="Merriweather"/>
              <a:cs typeface="Merriweather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18</TotalTime>
  <Words>1404</Words>
  <Application>Microsoft Office PowerPoint</Application>
  <PresentationFormat>On-screen Show (4:3)</PresentationFormat>
  <Paragraphs>266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Slate</vt:lpstr>
      <vt:lpstr>Office Theme</vt:lpstr>
      <vt:lpstr>ICU CURRICULUM</vt:lpstr>
      <vt:lpstr>Clinical Case</vt:lpstr>
      <vt:lpstr>Labs</vt:lpstr>
      <vt:lpstr>Clinical Question</vt:lpstr>
      <vt:lpstr>Clinical Question</vt:lpstr>
      <vt:lpstr>Initial management</vt:lpstr>
      <vt:lpstr>Hemodynamics of Hemorrhagic Shock</vt:lpstr>
      <vt:lpstr>La Poiseuille's Law</vt:lpstr>
      <vt:lpstr>Resuscitation</vt:lpstr>
      <vt:lpstr>Massive transfusion protocol (MTP)</vt:lpstr>
      <vt:lpstr>Differentiate Source</vt:lpstr>
      <vt:lpstr>Upper GI Bleed - General Approach</vt:lpstr>
      <vt:lpstr>Upper GI Bleed - Special Considerations</vt:lpstr>
      <vt:lpstr>PowerPoint Presentation</vt:lpstr>
      <vt:lpstr>PowerPoint Presentation</vt:lpstr>
      <vt:lpstr>Ulcer Intervention</vt:lpstr>
      <vt:lpstr>Lower GI Bleed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ICU curriculum</dc:title>
  <cp:lastModifiedBy>Bob Cambridge</cp:lastModifiedBy>
  <cp:revision>452</cp:revision>
  <dcterms:modified xsi:type="dcterms:W3CDTF">2023-05-10T16:35:01Z</dcterms:modified>
</cp:coreProperties>
</file>